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8" r:id="rId2"/>
    <p:sldId id="273" r:id="rId3"/>
    <p:sldId id="266" r:id="rId4"/>
    <p:sldId id="279" r:id="rId5"/>
    <p:sldId id="270" r:id="rId6"/>
    <p:sldId id="269" r:id="rId7"/>
    <p:sldId id="274" r:id="rId8"/>
    <p:sldId id="292" r:id="rId9"/>
    <p:sldId id="293" r:id="rId10"/>
    <p:sldId id="297" r:id="rId11"/>
    <p:sldId id="275" r:id="rId12"/>
    <p:sldId id="294" r:id="rId13"/>
    <p:sldId id="295" r:id="rId14"/>
    <p:sldId id="296" r:id="rId15"/>
    <p:sldId id="298" r:id="rId16"/>
    <p:sldId id="301" r:id="rId17"/>
    <p:sldId id="302" r:id="rId18"/>
    <p:sldId id="315" r:id="rId19"/>
    <p:sldId id="307" r:id="rId20"/>
    <p:sldId id="321" r:id="rId21"/>
    <p:sldId id="309" r:id="rId22"/>
    <p:sldId id="310" r:id="rId23"/>
    <p:sldId id="312" r:id="rId24"/>
    <p:sldId id="314" r:id="rId25"/>
    <p:sldId id="316" r:id="rId26"/>
    <p:sldId id="319" r:id="rId27"/>
    <p:sldId id="320" r:id="rId28"/>
    <p:sldId id="272" r:id="rId29"/>
    <p:sldId id="276" r:id="rId30"/>
    <p:sldId id="277" r:id="rId31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85528" autoAdjust="0"/>
  </p:normalViewPr>
  <p:slideViewPr>
    <p:cSldViewPr>
      <p:cViewPr>
        <p:scale>
          <a:sx n="60" d="100"/>
          <a:sy n="60" d="100"/>
        </p:scale>
        <p:origin x="-3108" y="-12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CC63B-76E4-4F1D-9BAD-7C3B9E8D293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F9AE9-3D1E-4F36-9898-B08103F3E9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6042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SERISS: Synergies for Europe's Research Infrastructures in the Social Sciences</a:t>
            </a:r>
          </a:p>
          <a:p>
            <a:r>
              <a:rPr lang="en-US" dirty="0" smtClean="0"/>
              <a:t>DASISH: Data Service Infrastructure for the Social Sciences and Humanities</a:t>
            </a:r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F5F13-1F23-46AF-913C-8CBDD90A8659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47283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</a:t>
            </a:r>
            <a:r>
              <a:rPr lang="nb-NO" dirty="0" err="1" smtClean="0"/>
              <a:t>ntered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concepts</a:t>
            </a:r>
            <a:r>
              <a:rPr lang="nb-NO" baseline="0" dirty="0" smtClean="0"/>
              <a:t> </a:t>
            </a:r>
            <a:r>
              <a:rPr lang="nb-NO" dirty="0" smtClean="0"/>
              <a:t>for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module</a:t>
            </a:r>
            <a:r>
              <a:rPr lang="nb-NO" dirty="0" smtClean="0"/>
              <a:t> ‘</a:t>
            </a:r>
            <a:r>
              <a:rPr lang="nb-NO" dirty="0" err="1" smtClean="0"/>
              <a:t>Political</a:t>
            </a:r>
            <a:r>
              <a:rPr lang="nb-NO" dirty="0" smtClean="0"/>
              <a:t> </a:t>
            </a:r>
            <a:r>
              <a:rPr lang="nb-NO" dirty="0" err="1" smtClean="0"/>
              <a:t>attitudes</a:t>
            </a:r>
            <a:r>
              <a:rPr lang="nb-NO" dirty="0" smtClean="0"/>
              <a:t> to </a:t>
            </a:r>
            <a:r>
              <a:rPr lang="nb-NO" dirty="0" err="1" smtClean="0"/>
              <a:t>climate</a:t>
            </a:r>
            <a:r>
              <a:rPr lang="nb-NO" dirty="0" smtClean="0"/>
              <a:t> </a:t>
            </a:r>
            <a:r>
              <a:rPr lang="nb-NO" dirty="0" err="1" smtClean="0"/>
              <a:t>change</a:t>
            </a:r>
            <a:r>
              <a:rPr lang="nb-NO" dirty="0" smtClean="0"/>
              <a:t>….’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be </a:t>
            </a:r>
            <a:r>
              <a:rPr lang="nb-NO" baseline="0" dirty="0" err="1" smtClean="0"/>
              <a:t>accessed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easily</a:t>
            </a:r>
            <a:r>
              <a:rPr lang="nb-NO" baseline="0" dirty="0" smtClean="0"/>
              <a:t> from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Toc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right.</a:t>
            </a:r>
          </a:p>
          <a:p>
            <a:endParaRPr lang="nb-NO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baseline="0" dirty="0" smtClean="0"/>
              <a:t>From </a:t>
            </a:r>
            <a:r>
              <a:rPr lang="nb-NO" baseline="0" dirty="0" err="1" smtClean="0"/>
              <a:t>this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page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user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baseline="0" dirty="0" smtClean="0"/>
              <a:t>-   Enter a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</a:t>
            </a:r>
          </a:p>
          <a:p>
            <a:pPr marL="171450" indent="-171450">
              <a:buFontTx/>
              <a:buChar char="-"/>
            </a:pPr>
            <a:r>
              <a:rPr lang="nb-NO" baseline="0" dirty="0" smtClean="0"/>
              <a:t>Edit an </a:t>
            </a:r>
            <a:r>
              <a:rPr lang="nb-NO" baseline="0" dirty="0" err="1" smtClean="0"/>
              <a:t>existing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it</a:t>
            </a:r>
          </a:p>
          <a:p>
            <a:pPr marL="171450" indent="-171450">
              <a:buFontTx/>
              <a:buChar char="-"/>
            </a:pPr>
            <a:r>
              <a:rPr lang="nb-NO" baseline="0" dirty="0" err="1" smtClean="0"/>
              <a:t>Delete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will</a:t>
            </a:r>
            <a:r>
              <a:rPr lang="nb-NO" baseline="0" dirty="0" smtClean="0"/>
              <a:t> not be used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module</a:t>
            </a:r>
            <a:endParaRPr lang="nb-NO" baseline="0" dirty="0" smtClean="0"/>
          </a:p>
          <a:p>
            <a:pPr marL="171450" indent="-171450">
              <a:buFontTx/>
              <a:buChar char="-"/>
            </a:pPr>
            <a:r>
              <a:rPr lang="nb-NO" baseline="0" dirty="0" err="1" smtClean="0"/>
              <a:t>View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changes</a:t>
            </a:r>
            <a:r>
              <a:rPr lang="nb-NO" baseline="0" dirty="0" smtClean="0"/>
              <a:t> to a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over time</a:t>
            </a:r>
          </a:p>
          <a:p>
            <a:pPr marL="171450" indent="-171450">
              <a:buFontTx/>
              <a:buChar char="-"/>
            </a:pPr>
            <a:r>
              <a:rPr lang="nb-NO" baseline="0" dirty="0" err="1" smtClean="0"/>
              <a:t>Copy</a:t>
            </a:r>
            <a:r>
              <a:rPr lang="nb-NO" baseline="0" dirty="0" smtClean="0"/>
              <a:t> in an </a:t>
            </a:r>
            <a:r>
              <a:rPr lang="nb-NO" baseline="0" dirty="0" err="1" smtClean="0"/>
              <a:t>existing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– for </a:t>
            </a:r>
            <a:r>
              <a:rPr lang="nb-NO" baseline="0" dirty="0" err="1" smtClean="0"/>
              <a:t>example</a:t>
            </a:r>
            <a:r>
              <a:rPr lang="nb-NO" baseline="0" dirty="0" smtClean="0"/>
              <a:t> from a </a:t>
            </a:r>
            <a:r>
              <a:rPr lang="nb-NO" baseline="0" dirty="0" err="1" smtClean="0"/>
              <a:t>previous</a:t>
            </a:r>
            <a:r>
              <a:rPr lang="nb-NO" baseline="0" dirty="0" smtClean="0"/>
              <a:t> ESS </a:t>
            </a:r>
            <a:r>
              <a:rPr lang="nb-NO" baseline="0" dirty="0" err="1" smtClean="0"/>
              <a:t>round</a:t>
            </a:r>
            <a:endParaRPr lang="nb-NO" baseline="0" dirty="0" smtClean="0"/>
          </a:p>
          <a:p>
            <a:pPr marL="171450" indent="-171450">
              <a:buFontTx/>
              <a:buChar char="-"/>
            </a:pPr>
            <a:r>
              <a:rPr lang="nb-NO" baseline="0" dirty="0" err="1" smtClean="0"/>
              <a:t>Add</a:t>
            </a:r>
            <a:r>
              <a:rPr lang="nb-NO" baseline="0" dirty="0" smtClean="0"/>
              <a:t> a sub-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an </a:t>
            </a:r>
            <a:r>
              <a:rPr lang="nb-NO" baseline="0" dirty="0" err="1" smtClean="0"/>
              <a:t>entered</a:t>
            </a:r>
            <a:r>
              <a:rPr lang="nb-NO" baseline="0" dirty="0" smtClean="0"/>
              <a:t> top-</a:t>
            </a:r>
            <a:r>
              <a:rPr lang="nb-NO" baseline="0" dirty="0" err="1" smtClean="0"/>
              <a:t>level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endParaRPr lang="nb-NO" baseline="0" dirty="0" smtClean="0"/>
          </a:p>
          <a:p>
            <a:pPr marL="171450" indent="-171450">
              <a:buFontTx/>
              <a:buChar char="-"/>
            </a:pPr>
            <a:r>
              <a:rPr lang="nb-NO" baseline="0" dirty="0" err="1" smtClean="0"/>
              <a:t>Add</a:t>
            </a:r>
            <a:r>
              <a:rPr lang="nb-NO" baseline="0" dirty="0" smtClean="0"/>
              <a:t> an </a:t>
            </a:r>
            <a:r>
              <a:rPr lang="nb-NO" baseline="0" dirty="0" err="1" smtClean="0"/>
              <a:t>operationalisation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is a </a:t>
            </a:r>
            <a:r>
              <a:rPr lang="nb-NO" baseline="0" dirty="0" err="1" smtClean="0"/>
              <a:t>question</a:t>
            </a:r>
            <a:r>
              <a:rPr lang="nb-NO" baseline="0" dirty="0" smtClean="0"/>
              <a:t>,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.</a:t>
            </a:r>
          </a:p>
          <a:p>
            <a:pPr marL="171450" indent="-171450">
              <a:buFontTx/>
              <a:buChar char="-"/>
            </a:pPr>
            <a:r>
              <a:rPr lang="nb-NO" baseline="0" dirty="0" err="1" smtClean="0"/>
              <a:t>Export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related</a:t>
            </a:r>
            <a:r>
              <a:rPr lang="nb-NO" baseline="0" dirty="0" smtClean="0"/>
              <a:t> questions to PDF</a:t>
            </a:r>
          </a:p>
          <a:p>
            <a:pPr marL="171450" indent="-171450">
              <a:buFontTx/>
              <a:buChar char="-"/>
            </a:pPr>
            <a:r>
              <a:rPr lang="nb-NO" baseline="0" dirty="0" smtClean="0"/>
              <a:t>(DDI 3.2 </a:t>
            </a:r>
            <a:r>
              <a:rPr lang="nb-NO" baseline="0" dirty="0" err="1" smtClean="0"/>
              <a:t>xml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export</a:t>
            </a:r>
            <a:r>
              <a:rPr lang="nb-NO" baseline="0" dirty="0" smtClean="0"/>
              <a:t> - in </a:t>
            </a:r>
            <a:r>
              <a:rPr lang="nb-NO" baseline="0" dirty="0" err="1" smtClean="0"/>
              <a:t>development</a:t>
            </a:r>
            <a:r>
              <a:rPr lang="nb-NO" baseline="0" dirty="0" smtClean="0"/>
              <a:t>)</a:t>
            </a:r>
          </a:p>
          <a:p>
            <a:pPr marL="0" indent="0">
              <a:buFontTx/>
              <a:buNone/>
            </a:pPr>
            <a:endParaRPr lang="nb-NO" baseline="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869150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baseline="0" dirty="0" smtClean="0"/>
              <a:t>- </a:t>
            </a:r>
            <a:r>
              <a:rPr lang="nb-NO" baseline="0" dirty="0" err="1" smtClean="0"/>
              <a:t>Comment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fileds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available</a:t>
            </a:r>
            <a:r>
              <a:rPr lang="nb-NO" baseline="0" dirty="0" smtClean="0"/>
              <a:t> for all </a:t>
            </a:r>
            <a:r>
              <a:rPr lang="nb-NO" baseline="0" dirty="0" err="1" smtClean="0"/>
              <a:t>items</a:t>
            </a:r>
            <a:r>
              <a:rPr lang="nb-NO" baseline="0" dirty="0" smtClean="0"/>
              <a:t>. </a:t>
            </a:r>
          </a:p>
          <a:p>
            <a:r>
              <a:rPr lang="nb-NO" baseline="0" dirty="0" smtClean="0"/>
              <a:t>- A </a:t>
            </a:r>
            <a:r>
              <a:rPr lang="nb-NO" baseline="0" dirty="0" err="1" smtClean="0"/>
              <a:t>user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write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comment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decide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comment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should</a:t>
            </a:r>
            <a:r>
              <a:rPr lang="nb-NO" baseline="0" dirty="0" smtClean="0"/>
              <a:t> be </a:t>
            </a:r>
            <a:r>
              <a:rPr lang="nb-NO" baseline="0" dirty="0" err="1" smtClean="0"/>
              <a:t>public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included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publication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item, or just </a:t>
            </a:r>
            <a:r>
              <a:rPr lang="nb-NO" baseline="0" dirty="0" err="1" smtClean="0"/>
              <a:t>remain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internal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tool</a:t>
            </a:r>
            <a:r>
              <a:rPr lang="nb-NO" baseline="0" dirty="0" smtClean="0"/>
              <a:t>.</a:t>
            </a:r>
          </a:p>
          <a:p>
            <a:r>
              <a:rPr lang="nb-NO" baseline="0" dirty="0" smtClean="0"/>
              <a:t>- It is </a:t>
            </a:r>
            <a:r>
              <a:rPr lang="nb-NO" baseline="0" dirty="0" err="1" smtClean="0"/>
              <a:t>also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possible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submit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comment</a:t>
            </a:r>
            <a:r>
              <a:rPr lang="nb-NO" baseline="0" dirty="0" smtClean="0"/>
              <a:t> to an </a:t>
            </a:r>
            <a:r>
              <a:rPr lang="nb-NO" baseline="0" dirty="0" err="1" smtClean="0"/>
              <a:t>existing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comment</a:t>
            </a:r>
            <a:r>
              <a:rPr lang="nb-NO" baseline="0" dirty="0" smtClean="0"/>
              <a:t>.</a:t>
            </a:r>
          </a:p>
          <a:p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013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91354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678209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39073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baseline="0" dirty="0" smtClean="0"/>
              <a:t>Our </a:t>
            </a:r>
            <a:r>
              <a:rPr lang="nb-NO" baseline="0" dirty="0" err="1" smtClean="0"/>
              <a:t>example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represents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five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point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likert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anchor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point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categories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attached</a:t>
            </a:r>
            <a:r>
              <a:rPr lang="nb-NO" baseline="0" dirty="0" smtClean="0"/>
              <a:t> at </a:t>
            </a:r>
            <a:r>
              <a:rPr lang="nb-NO" baseline="0" dirty="0" err="1" smtClean="0"/>
              <a:t>each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scale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value</a:t>
            </a:r>
            <a:r>
              <a:rPr lang="nb-NO" baseline="0" dirty="0" smtClean="0"/>
              <a:t> (1-5).</a:t>
            </a:r>
          </a:p>
          <a:p>
            <a:r>
              <a:rPr lang="nb-NO" baseline="0" dirty="0" smtClean="0"/>
              <a:t>The </a:t>
            </a:r>
            <a:r>
              <a:rPr lang="nb-NO" baseline="0" dirty="0" err="1" smtClean="0"/>
              <a:t>scale</a:t>
            </a:r>
            <a:r>
              <a:rPr lang="nb-NO" baseline="0" dirty="0" smtClean="0"/>
              <a:t> has a </a:t>
            </a:r>
            <a:r>
              <a:rPr lang="nb-NO" baseline="0" dirty="0" err="1" smtClean="0"/>
              <a:t>vertical</a:t>
            </a:r>
            <a:r>
              <a:rPr lang="nb-NO" baseline="0" dirty="0" smtClean="0"/>
              <a:t> layout.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Ancorpoints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their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alignment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be </a:t>
            </a:r>
            <a:r>
              <a:rPr lang="nb-NO" baseline="0" dirty="0" err="1" smtClean="0"/>
              <a:t>changed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BD0A-73D0-41AB-94ED-82E122657549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95049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Edit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</a:t>
            </a:r>
            <a:r>
              <a:rPr lang="nb-NO" baseline="0" dirty="0" smtClean="0"/>
              <a:t> item: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C</a:t>
            </a:r>
            <a:r>
              <a:rPr lang="nb-NO" dirty="0" err="1" smtClean="0"/>
              <a:t>hange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text</a:t>
            </a:r>
            <a:r>
              <a:rPr lang="nb-NO" baseline="0" dirty="0" smtClean="0"/>
              <a:t> to make it more </a:t>
            </a:r>
            <a:r>
              <a:rPr lang="nb-NO" baseline="0" dirty="0" err="1" smtClean="0"/>
              <a:t>compatible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definition</a:t>
            </a:r>
            <a:r>
              <a:rPr lang="nb-NO" baseline="0" dirty="0" smtClean="0"/>
              <a:t> </a:t>
            </a:r>
          </a:p>
          <a:p>
            <a:r>
              <a:rPr lang="nb-NO" baseline="0" dirty="0" smtClean="0"/>
              <a:t>Edit </a:t>
            </a:r>
            <a:r>
              <a:rPr lang="nb-NO" baseline="0" dirty="0" err="1" smtClean="0"/>
              <a:t>question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text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removing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reference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temperature</a:t>
            </a:r>
            <a:r>
              <a:rPr lang="nb-NO" baseline="0" dirty="0" smtClean="0"/>
              <a:t> rise</a:t>
            </a:r>
          </a:p>
          <a:p>
            <a:endParaRPr lang="nb-NO" baseline="0" dirty="0" smtClean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BD0A-73D0-41AB-94ED-82E122657549}" type="slidenum">
              <a:rPr lang="nb-NO" smtClean="0"/>
              <a:t>19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83358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Now</a:t>
            </a:r>
            <a:r>
              <a:rPr lang="nb-NO" dirty="0" smtClean="0"/>
              <a:t> </a:t>
            </a:r>
            <a:r>
              <a:rPr lang="nb-NO" dirty="0" err="1" smtClean="0"/>
              <a:t>we</a:t>
            </a:r>
            <a:r>
              <a:rPr lang="nb-NO" dirty="0" smtClean="0"/>
              <a:t> </a:t>
            </a:r>
            <a:r>
              <a:rPr lang="nb-NO" dirty="0" err="1" smtClean="0"/>
              <a:t>need</a:t>
            </a:r>
            <a:r>
              <a:rPr lang="nb-NO" dirty="0" smtClean="0"/>
              <a:t> to </a:t>
            </a:r>
            <a:r>
              <a:rPr lang="nb-NO" dirty="0" err="1" smtClean="0"/>
              <a:t>decide</a:t>
            </a:r>
            <a:r>
              <a:rPr lang="nb-NO" dirty="0" smtClean="0"/>
              <a:t> </a:t>
            </a:r>
            <a:r>
              <a:rPr lang="nb-NO" dirty="0" err="1" smtClean="0"/>
              <a:t>which</a:t>
            </a:r>
            <a:r>
              <a:rPr lang="nb-NO" dirty="0" smtClean="0"/>
              <a:t> type </a:t>
            </a:r>
            <a:r>
              <a:rPr lang="nb-NO" dirty="0" err="1" smtClean="0"/>
              <a:t>of</a:t>
            </a:r>
            <a:r>
              <a:rPr lang="nb-NO" dirty="0" smtClean="0"/>
              <a:t> save </a:t>
            </a:r>
            <a:r>
              <a:rPr lang="nb-NO" dirty="0" err="1" smtClean="0"/>
              <a:t>we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making</a:t>
            </a:r>
            <a:r>
              <a:rPr lang="nb-NO" dirty="0" smtClean="0"/>
              <a:t>:</a:t>
            </a:r>
          </a:p>
          <a:p>
            <a:r>
              <a:rPr lang="nb-NO" dirty="0" smtClean="0"/>
              <a:t>Is </a:t>
            </a:r>
            <a:r>
              <a:rPr lang="nb-NO" dirty="0" err="1" smtClean="0"/>
              <a:t>this</a:t>
            </a:r>
            <a:r>
              <a:rPr lang="nb-NO" dirty="0" smtClean="0"/>
              <a:t> </a:t>
            </a:r>
            <a:r>
              <a:rPr lang="nb-NO" dirty="0" err="1" smtClean="0"/>
              <a:t>work</a:t>
            </a:r>
            <a:r>
              <a:rPr lang="nb-NO" dirty="0" smtClean="0"/>
              <a:t> in progress,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</a:t>
            </a:r>
            <a:r>
              <a:rPr lang="nb-NO" baseline="0" dirty="0" smtClean="0"/>
              <a:t>, a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item </a:t>
            </a:r>
            <a:r>
              <a:rPr lang="nb-NO" baseline="0" dirty="0" err="1" smtClean="0"/>
              <a:t>based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an </a:t>
            </a:r>
            <a:r>
              <a:rPr lang="nb-NO" baseline="0" dirty="0" err="1" smtClean="0"/>
              <a:t>existing</a:t>
            </a:r>
            <a:r>
              <a:rPr lang="nb-NO" baseline="0" dirty="0" smtClean="0"/>
              <a:t> item, or a </a:t>
            </a:r>
            <a:r>
              <a:rPr lang="nb-NO" baseline="0" dirty="0" err="1" smtClean="0"/>
              <a:t>completely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item?</a:t>
            </a:r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843690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We</a:t>
            </a:r>
            <a:r>
              <a:rPr lang="nb-NO" dirty="0" smtClean="0"/>
              <a:t> </a:t>
            </a:r>
            <a:r>
              <a:rPr lang="nb-NO" dirty="0" err="1" smtClean="0"/>
              <a:t>can</a:t>
            </a:r>
            <a:r>
              <a:rPr lang="nb-NO" dirty="0" smtClean="0"/>
              <a:t> </a:t>
            </a:r>
            <a:r>
              <a:rPr lang="nb-NO" dirty="0" err="1" smtClean="0"/>
              <a:t>compare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current</a:t>
            </a:r>
            <a:r>
              <a:rPr lang="nb-NO" dirty="0" smtClean="0"/>
              <a:t> </a:t>
            </a:r>
            <a:r>
              <a:rPr lang="nb-NO" dirty="0" err="1" smtClean="0"/>
              <a:t>change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last business </a:t>
            </a:r>
            <a:r>
              <a:rPr lang="nb-NO" dirty="0" err="1" smtClean="0"/>
              <a:t>version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item to </a:t>
            </a:r>
            <a:r>
              <a:rPr lang="nb-NO" dirty="0" err="1" smtClean="0"/>
              <a:t>review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made</a:t>
            </a:r>
            <a:r>
              <a:rPr lang="nb-NO" baseline="0" dirty="0" smtClean="0"/>
              <a:t>.</a:t>
            </a:r>
          </a:p>
          <a:p>
            <a:r>
              <a:rPr lang="nb-NO" baseline="0" dirty="0" err="1" smtClean="0"/>
              <a:t>We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see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there</a:t>
            </a:r>
            <a:r>
              <a:rPr lang="nb-NO" baseline="0" dirty="0" smtClean="0"/>
              <a:t> has </a:t>
            </a:r>
            <a:r>
              <a:rPr lang="nb-NO" baseline="0" dirty="0" err="1" smtClean="0"/>
              <a:t>been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change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text</a:t>
            </a:r>
            <a:r>
              <a:rPr lang="nb-NO" baseline="0" dirty="0" smtClean="0"/>
              <a:t>, and </a:t>
            </a:r>
            <a:r>
              <a:rPr lang="nb-NO" baseline="0" dirty="0" err="1" smtClean="0"/>
              <a:t>we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decide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represents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conceptual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clarification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BD0A-73D0-41AB-94ED-82E122657549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496709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We</a:t>
            </a:r>
            <a:r>
              <a:rPr lang="nb-NO" dirty="0" smtClean="0"/>
              <a:t> </a:t>
            </a:r>
            <a:r>
              <a:rPr lang="nb-NO" dirty="0" err="1" smtClean="0"/>
              <a:t>decide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version</a:t>
            </a:r>
            <a:r>
              <a:rPr lang="nb-NO" dirty="0" smtClean="0"/>
              <a:t> </a:t>
            </a:r>
            <a:r>
              <a:rPr lang="nb-NO" dirty="0" err="1" smtClean="0"/>
              <a:t>change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represents</a:t>
            </a:r>
            <a:r>
              <a:rPr lang="nb-NO" baseline="0" dirty="0" smtClean="0"/>
              <a:t> a ‘</a:t>
            </a:r>
            <a:r>
              <a:rPr lang="nb-NO" baseline="0" dirty="0" err="1" smtClean="0"/>
              <a:t>meaning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</a:t>
            </a:r>
            <a:r>
              <a:rPr lang="nb-NO" baseline="0" dirty="0" smtClean="0"/>
              <a:t>’, and </a:t>
            </a:r>
            <a:r>
              <a:rPr lang="nb-NO" baseline="0" dirty="0" err="1" smtClean="0"/>
              <a:t>choose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rationale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code</a:t>
            </a:r>
            <a:r>
              <a:rPr lang="nb-NO" baseline="0" dirty="0" smtClean="0"/>
              <a:t> ‘</a:t>
            </a:r>
            <a:r>
              <a:rPr lang="nb-NO" baseline="0" dirty="0" err="1" smtClean="0"/>
              <a:t>Conceptual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improvement</a:t>
            </a:r>
            <a:r>
              <a:rPr lang="nb-NO" baseline="0" dirty="0" smtClean="0"/>
              <a:t>’ to </a:t>
            </a:r>
            <a:r>
              <a:rPr lang="nb-NO" baseline="0" dirty="0" err="1" smtClean="0"/>
              <a:t>denote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rationale</a:t>
            </a:r>
            <a:endParaRPr lang="nb-NO" baseline="0" dirty="0" smtClean="0"/>
          </a:p>
          <a:p>
            <a:endParaRPr lang="nb-NO" baseline="0" dirty="0" smtClean="0"/>
          </a:p>
          <a:p>
            <a:r>
              <a:rPr lang="nb-NO" baseline="0" dirty="0" smtClean="0"/>
              <a:t>The first </a:t>
            </a:r>
            <a:r>
              <a:rPr lang="nb-NO" baseline="0" dirty="0" err="1" smtClean="0"/>
              <a:t>digit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number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changed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automatically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tool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based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our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choices</a:t>
            </a:r>
            <a:r>
              <a:rPr lang="nb-NO" baseline="0" dirty="0" smtClean="0"/>
              <a:t>.</a:t>
            </a:r>
          </a:p>
          <a:p>
            <a:r>
              <a:rPr lang="nb-NO" baseline="0" dirty="0" err="1" smtClean="0"/>
              <a:t>Meaning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changes</a:t>
            </a:r>
            <a:r>
              <a:rPr lang="nb-NO" baseline="0" dirty="0" smtClean="0"/>
              <a:t> like a </a:t>
            </a:r>
            <a:r>
              <a:rPr lang="nb-NO" baseline="0" dirty="0" err="1" smtClean="0"/>
              <a:t>conceptual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improvement</a:t>
            </a:r>
            <a:r>
              <a:rPr lang="nb-NO" baseline="0" dirty="0" smtClean="0"/>
              <a:t> triggers a major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first </a:t>
            </a:r>
            <a:r>
              <a:rPr lang="nb-NO" baseline="0" dirty="0" err="1" smtClean="0"/>
              <a:t>digit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number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changed</a:t>
            </a:r>
            <a:r>
              <a:rPr lang="nb-NO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baseline="0" dirty="0" err="1" smtClean="0"/>
              <a:t>Typos</a:t>
            </a:r>
            <a:r>
              <a:rPr lang="nb-NO" baseline="0" dirty="0" smtClean="0"/>
              <a:t> or </a:t>
            </a:r>
            <a:r>
              <a:rPr lang="nb-NO" baseline="0" dirty="0" err="1" smtClean="0"/>
              <a:t>changes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don’t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affect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meaning</a:t>
            </a:r>
            <a:r>
              <a:rPr lang="nb-NO" baseline="0" dirty="0" smtClean="0"/>
              <a:t> triggers a </a:t>
            </a:r>
            <a:r>
              <a:rPr lang="nb-NO" baseline="0" dirty="0" err="1" smtClean="0"/>
              <a:t>minor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change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second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digit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number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changed</a:t>
            </a:r>
            <a:r>
              <a:rPr lang="nb-NO" baseline="0" dirty="0" smtClean="0"/>
              <a:t>.</a:t>
            </a:r>
          </a:p>
          <a:p>
            <a:endParaRPr lang="nb-NO" baseline="0" dirty="0" smtClean="0"/>
          </a:p>
          <a:p>
            <a:r>
              <a:rPr lang="nb-NO" baseline="0" dirty="0" err="1" smtClean="0"/>
              <a:t>We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now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feel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</a:t>
            </a:r>
            <a:r>
              <a:rPr lang="nb-NO" baseline="0" dirty="0" smtClean="0"/>
              <a:t> is as </a:t>
            </a:r>
            <a:r>
              <a:rPr lang="nb-NO" baseline="0" dirty="0" err="1" smtClean="0"/>
              <a:t>good</a:t>
            </a:r>
            <a:r>
              <a:rPr lang="nb-NO" baseline="0" dirty="0" smtClean="0"/>
              <a:t> as </a:t>
            </a:r>
            <a:r>
              <a:rPr lang="nb-NO" baseline="0" dirty="0" err="1" smtClean="0"/>
              <a:t>ready</a:t>
            </a:r>
            <a:r>
              <a:rPr lang="nb-NO" baseline="0" dirty="0" smtClean="0"/>
              <a:t> for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but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need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add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some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related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details</a:t>
            </a:r>
            <a:r>
              <a:rPr lang="nb-NO" baseline="0" dirty="0" smtClean="0"/>
              <a:t>. </a:t>
            </a:r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BD0A-73D0-41AB-94ED-82E122657549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86197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531957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23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736011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We</a:t>
            </a:r>
            <a:r>
              <a:rPr lang="nb-NO" dirty="0" smtClean="0"/>
              <a:t> </a:t>
            </a:r>
            <a:r>
              <a:rPr lang="nb-NO" dirty="0" err="1" smtClean="0"/>
              <a:t>also</a:t>
            </a:r>
            <a:r>
              <a:rPr lang="nb-NO" dirty="0" smtClean="0"/>
              <a:t> </a:t>
            </a:r>
            <a:r>
              <a:rPr lang="nb-NO" dirty="0" err="1" smtClean="0"/>
              <a:t>want</a:t>
            </a:r>
            <a:r>
              <a:rPr lang="nb-NO" dirty="0" smtClean="0"/>
              <a:t> to link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latest </a:t>
            </a:r>
            <a:r>
              <a:rPr lang="nb-NO" baseline="0" dirty="0" err="1" smtClean="0"/>
              <a:t>version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our</a:t>
            </a:r>
            <a:r>
              <a:rPr lang="nb-NO" baseline="0" dirty="0" smtClean="0"/>
              <a:t> final </a:t>
            </a:r>
            <a:r>
              <a:rPr lang="nb-NO" baseline="0" dirty="0" err="1" smtClean="0"/>
              <a:t>question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measurement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</a:t>
            </a:r>
            <a:endParaRPr lang="nb-NO" baseline="0" dirty="0" smtClean="0"/>
          </a:p>
          <a:p>
            <a:endParaRPr lang="nb-NO" b="0" baseline="0" dirty="0" smtClean="0"/>
          </a:p>
          <a:p>
            <a:endParaRPr lang="nb-NO" b="1" baseline="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BD0A-73D0-41AB-94ED-82E122657549}" type="slidenum">
              <a:rPr lang="nb-NO" smtClean="0"/>
              <a:t>24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796999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We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now</a:t>
            </a:r>
            <a:r>
              <a:rPr lang="nb-NO" baseline="0" dirty="0" smtClean="0"/>
              <a:t> happy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how</a:t>
            </a:r>
            <a:r>
              <a:rPr lang="nb-NO" baseline="0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concept</a:t>
            </a:r>
            <a:r>
              <a:rPr lang="nb-NO" dirty="0" smtClean="0"/>
              <a:t> </a:t>
            </a:r>
            <a:r>
              <a:rPr lang="nb-NO" dirty="0" err="1" smtClean="0"/>
              <a:t>climate</a:t>
            </a:r>
            <a:r>
              <a:rPr lang="nb-NO" dirty="0" smtClean="0"/>
              <a:t> </a:t>
            </a:r>
            <a:r>
              <a:rPr lang="nb-NO" dirty="0" err="1" smtClean="0"/>
              <a:t>change</a:t>
            </a:r>
            <a:r>
              <a:rPr lang="nb-NO" dirty="0" smtClean="0"/>
              <a:t> </a:t>
            </a:r>
            <a:r>
              <a:rPr lang="nb-NO" dirty="0" err="1" smtClean="0"/>
              <a:t>cause</a:t>
            </a:r>
            <a:r>
              <a:rPr lang="nb-NO" dirty="0" smtClean="0"/>
              <a:t> and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related</a:t>
            </a:r>
            <a:r>
              <a:rPr lang="nb-NO" dirty="0" smtClean="0"/>
              <a:t> </a:t>
            </a:r>
            <a:r>
              <a:rPr lang="nb-NO" dirty="0" err="1" smtClean="0"/>
              <a:t>question</a:t>
            </a:r>
            <a:r>
              <a:rPr lang="nb-NO" dirty="0" smtClean="0"/>
              <a:t> </a:t>
            </a:r>
            <a:r>
              <a:rPr lang="nb-NO" dirty="0" err="1" smtClean="0"/>
              <a:t>looks</a:t>
            </a:r>
            <a:r>
              <a:rPr lang="nb-NO" dirty="0" smtClean="0"/>
              <a:t> and </a:t>
            </a:r>
            <a:r>
              <a:rPr lang="nb-NO" dirty="0" err="1" smtClean="0"/>
              <a:t>want</a:t>
            </a:r>
            <a:r>
              <a:rPr lang="nb-NO" dirty="0" smtClean="0"/>
              <a:t> to </a:t>
            </a:r>
            <a:r>
              <a:rPr lang="nb-NO" dirty="0" err="1" smtClean="0"/>
              <a:t>publish</a:t>
            </a:r>
            <a:r>
              <a:rPr lang="nb-NO" dirty="0" smtClean="0"/>
              <a:t> </a:t>
            </a:r>
            <a:r>
              <a:rPr lang="nb-NO" dirty="0" err="1" smtClean="0"/>
              <a:t>them</a:t>
            </a:r>
            <a:r>
              <a:rPr lang="nb-NO" dirty="0" smtClean="0"/>
              <a:t> for an </a:t>
            </a:r>
            <a:r>
              <a:rPr lang="nb-NO" dirty="0" err="1" smtClean="0"/>
              <a:t>internal</a:t>
            </a:r>
            <a:r>
              <a:rPr lang="nb-NO" dirty="0" smtClean="0"/>
              <a:t> </a:t>
            </a:r>
            <a:r>
              <a:rPr lang="nb-NO" dirty="0" err="1" smtClean="0"/>
              <a:t>review</a:t>
            </a:r>
            <a:r>
              <a:rPr lang="nb-NO" dirty="0" smtClean="0"/>
              <a:t>.</a:t>
            </a:r>
          </a:p>
          <a:p>
            <a:r>
              <a:rPr lang="nb-NO" dirty="0" smtClean="0"/>
              <a:t>Action: Make a </a:t>
            </a:r>
            <a:r>
              <a:rPr lang="nb-NO" dirty="0" err="1" smtClean="0"/>
              <a:t>new</a:t>
            </a:r>
            <a:r>
              <a:rPr lang="nb-NO" dirty="0" smtClean="0"/>
              <a:t> </a:t>
            </a:r>
            <a:r>
              <a:rPr lang="nb-NO" dirty="0" err="1" smtClean="0"/>
              <a:t>publication</a:t>
            </a:r>
            <a:r>
              <a:rPr lang="nb-NO" dirty="0" smtClean="0"/>
              <a:t> </a:t>
            </a:r>
            <a:r>
              <a:rPr lang="nb-NO" dirty="0" err="1" smtClean="0"/>
              <a:t>package</a:t>
            </a:r>
            <a:r>
              <a:rPr lang="nb-NO" dirty="0" smtClean="0"/>
              <a:t> and </a:t>
            </a:r>
            <a:r>
              <a:rPr lang="nb-NO" dirty="0" err="1" smtClean="0"/>
              <a:t>publish</a:t>
            </a:r>
            <a:r>
              <a:rPr lang="nb-NO" dirty="0" smtClean="0"/>
              <a:t> it for a </a:t>
            </a:r>
            <a:r>
              <a:rPr lang="nb-NO" dirty="0" err="1" smtClean="0"/>
              <a:t>specific</a:t>
            </a:r>
            <a:r>
              <a:rPr lang="nb-NO" dirty="0" smtClean="0"/>
              <a:t> purpose. </a:t>
            </a:r>
          </a:p>
          <a:p>
            <a:endParaRPr lang="nb-NO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err="1" smtClean="0"/>
              <a:t>We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create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publication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package</a:t>
            </a:r>
            <a:r>
              <a:rPr lang="nb-NO" baseline="0" dirty="0" smtClean="0"/>
              <a:t>, make it an </a:t>
            </a:r>
            <a:r>
              <a:rPr lang="nb-NO" baseline="0" dirty="0" err="1" smtClean="0"/>
              <a:t>internal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publication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choose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publication</a:t>
            </a:r>
            <a:r>
              <a:rPr lang="nb-NO" baseline="0" dirty="0" smtClean="0"/>
              <a:t> status for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publication</a:t>
            </a:r>
            <a:r>
              <a:rPr lang="nb-NO" baseline="0" dirty="0" smtClean="0"/>
              <a:t>. </a:t>
            </a:r>
            <a:r>
              <a:rPr lang="nb-NO" dirty="0" err="1" smtClean="0"/>
              <a:t>We</a:t>
            </a:r>
            <a:r>
              <a:rPr lang="nb-NO" dirty="0" smtClean="0"/>
              <a:t> </a:t>
            </a:r>
            <a:r>
              <a:rPr lang="nb-NO" dirty="0" err="1" smtClean="0"/>
              <a:t>choose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publication</a:t>
            </a:r>
            <a:r>
              <a:rPr lang="nb-NO" dirty="0" smtClean="0"/>
              <a:t> status</a:t>
            </a:r>
            <a:r>
              <a:rPr lang="nb-NO" baseline="0" dirty="0" smtClean="0"/>
              <a:t> ‘</a:t>
            </a:r>
            <a:r>
              <a:rPr lang="nb-NO" dirty="0" smtClean="0"/>
              <a:t>Pilot</a:t>
            </a:r>
            <a:r>
              <a:rPr lang="nb-NO" baseline="0" dirty="0" smtClean="0"/>
              <a:t> </a:t>
            </a:r>
            <a:r>
              <a:rPr lang="nb-NO" dirty="0" smtClean="0"/>
              <a:t>stage’.</a:t>
            </a:r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BD0A-73D0-41AB-94ED-82E122657549}" type="slidenum">
              <a:rPr lang="nb-NO" smtClean="0"/>
              <a:t>25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423977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b="0" dirty="0" err="1" smtClean="0"/>
              <a:t>Further</a:t>
            </a:r>
            <a:r>
              <a:rPr lang="nb-NO" b="0" baseline="0" dirty="0" smtClean="0"/>
              <a:t> </a:t>
            </a:r>
            <a:r>
              <a:rPr lang="nb-NO" b="0" baseline="0" dirty="0" err="1" smtClean="0"/>
              <a:t>upgrade</a:t>
            </a:r>
            <a:r>
              <a:rPr lang="nb-NO" b="0" baseline="0" dirty="0" smtClean="0"/>
              <a:t> </a:t>
            </a:r>
            <a:r>
              <a:rPr lang="nb-NO" b="0" baseline="0" dirty="0" err="1" smtClean="0"/>
              <a:t>requires</a:t>
            </a:r>
            <a:r>
              <a:rPr lang="nb-NO" b="0" baseline="0" dirty="0" smtClean="0"/>
              <a:t> </a:t>
            </a:r>
            <a:r>
              <a:rPr lang="nb-NO" b="0" baseline="0" dirty="0" err="1" smtClean="0"/>
              <a:t>funding</a:t>
            </a:r>
            <a:endParaRPr lang="nb-NO" b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F5F13-1F23-46AF-913C-8CBDD90A8659}" type="slidenum">
              <a:rPr lang="nb-NO" smtClean="0"/>
              <a:t>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618909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F5F13-1F23-46AF-913C-8CBDD90A8659}" type="slidenum">
              <a:rPr lang="nb-NO" smtClean="0"/>
              <a:t>27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618909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b="1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F5F13-1F23-46AF-913C-8CBDD90A8659}" type="slidenum">
              <a:rPr lang="nb-NO" smtClean="0"/>
              <a:t>28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378450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57102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A </a:t>
            </a:r>
            <a:r>
              <a:rPr lang="nb-NO" dirty="0" err="1" smtClean="0"/>
              <a:t>conceptual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 is a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independent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mode and </a:t>
            </a:r>
            <a:r>
              <a:rPr lang="nb-NO" baseline="0" dirty="0" err="1" smtClean="0"/>
              <a:t>population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04532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3291C4A9-335E-48F5-95B3-94FDDC535A5E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90677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 smtClean="0"/>
          </a:p>
          <a:p>
            <a:r>
              <a:rPr lang="nb-NO" dirty="0" smtClean="0"/>
              <a:t>- ESS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 design </a:t>
            </a:r>
            <a:r>
              <a:rPr lang="nb-NO" baseline="0" dirty="0" err="1" smtClean="0"/>
              <a:t>process</a:t>
            </a:r>
            <a:r>
              <a:rPr lang="nb-NO" baseline="0" dirty="0" smtClean="0"/>
              <a:t>: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topical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modules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developed</a:t>
            </a:r>
            <a:r>
              <a:rPr lang="nb-NO" baseline="0" dirty="0" smtClean="0"/>
              <a:t> for </a:t>
            </a:r>
            <a:r>
              <a:rPr lang="nb-NO" baseline="0" dirty="0" err="1" smtClean="0"/>
              <a:t>each</a:t>
            </a:r>
            <a:r>
              <a:rPr lang="nb-NO" baseline="0" dirty="0" smtClean="0"/>
              <a:t> ESS </a:t>
            </a:r>
            <a:r>
              <a:rPr lang="nb-NO" baseline="0" dirty="0" err="1" smtClean="0"/>
              <a:t>round</a:t>
            </a:r>
            <a:r>
              <a:rPr lang="nb-NO" dirty="0" smtClean="0"/>
              <a:t>.</a:t>
            </a:r>
          </a:p>
          <a:p>
            <a:r>
              <a:rPr lang="nb-NO" dirty="0" smtClean="0"/>
              <a:t>- Prosess over </a:t>
            </a:r>
            <a:r>
              <a:rPr lang="nb-NO" dirty="0" err="1" smtClean="0"/>
              <a:t>two</a:t>
            </a:r>
            <a:r>
              <a:rPr lang="nb-NO" dirty="0" smtClean="0"/>
              <a:t> </a:t>
            </a:r>
            <a:r>
              <a:rPr lang="nb-NO" dirty="0" err="1" smtClean="0"/>
              <a:t>years</a:t>
            </a:r>
            <a:r>
              <a:rPr lang="nb-NO" dirty="0" smtClean="0"/>
              <a:t>.</a:t>
            </a:r>
          </a:p>
          <a:p>
            <a:r>
              <a:rPr lang="nb-NO" dirty="0" smtClean="0"/>
              <a:t>- </a:t>
            </a:r>
            <a:r>
              <a:rPr lang="nb-NO" dirty="0" err="1" smtClean="0"/>
              <a:t>Involves</a:t>
            </a:r>
            <a:r>
              <a:rPr lang="nb-NO" dirty="0" smtClean="0"/>
              <a:t> different </a:t>
            </a:r>
            <a:r>
              <a:rPr lang="nb-NO" dirty="0" err="1" smtClean="0"/>
              <a:t>usergroups</a:t>
            </a:r>
            <a:r>
              <a:rPr lang="nb-NO" dirty="0" smtClean="0"/>
              <a:t>: ESS HQ (</a:t>
            </a:r>
            <a:r>
              <a:rPr lang="nb-NO" dirty="0" err="1" smtClean="0"/>
              <a:t>main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responsibility</a:t>
            </a:r>
            <a:r>
              <a:rPr lang="nb-NO" dirty="0" smtClean="0"/>
              <a:t>), </a:t>
            </a:r>
            <a:r>
              <a:rPr lang="nb-NO" dirty="0" err="1" smtClean="0"/>
              <a:t>Questionnaire</a:t>
            </a:r>
            <a:r>
              <a:rPr lang="nb-NO" dirty="0" smtClean="0"/>
              <a:t> design teams (</a:t>
            </a:r>
            <a:r>
              <a:rPr lang="nb-NO" dirty="0" err="1" smtClean="0"/>
              <a:t>QDTs</a:t>
            </a:r>
            <a:r>
              <a:rPr lang="nb-NO" dirty="0" smtClean="0"/>
              <a:t>), National </a:t>
            </a:r>
            <a:r>
              <a:rPr lang="nb-NO" dirty="0" err="1" smtClean="0"/>
              <a:t>Coordinators</a:t>
            </a:r>
            <a:r>
              <a:rPr lang="nb-NO" dirty="0" smtClean="0"/>
              <a:t>, </a:t>
            </a:r>
            <a:r>
              <a:rPr lang="nb-NO" dirty="0" err="1" smtClean="0"/>
              <a:t>experts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 design and </a:t>
            </a:r>
            <a:r>
              <a:rPr lang="nb-NO" baseline="0" dirty="0" err="1" smtClean="0"/>
              <a:t>translation</a:t>
            </a:r>
            <a:endParaRPr lang="nb-NO" baseline="0" dirty="0" smtClean="0"/>
          </a:p>
          <a:p>
            <a:r>
              <a:rPr lang="nb-NO" baseline="0" dirty="0" smtClean="0"/>
              <a:t>- </a:t>
            </a:r>
            <a:r>
              <a:rPr lang="nb-NO" baseline="0" dirty="0" err="1" smtClean="0"/>
              <a:t>Tested</a:t>
            </a:r>
            <a:r>
              <a:rPr lang="nb-NO" baseline="0" dirty="0" smtClean="0"/>
              <a:t> by SQP (</a:t>
            </a:r>
            <a:r>
              <a:rPr lang="nb-NO" baseline="0" dirty="0" err="1" smtClean="0"/>
              <a:t>Multi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Trait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Multi</a:t>
            </a:r>
            <a:r>
              <a:rPr lang="nb-NO" baseline="0" dirty="0" smtClean="0"/>
              <a:t> Method tests), </a:t>
            </a:r>
            <a:r>
              <a:rPr lang="nb-NO" baseline="0" dirty="0" err="1" smtClean="0"/>
              <a:t>cognitive</a:t>
            </a:r>
            <a:r>
              <a:rPr lang="nb-NO" baseline="0" dirty="0" smtClean="0"/>
              <a:t> testing and Omnibus in a </a:t>
            </a:r>
            <a:r>
              <a:rPr lang="nb-NO" baseline="0" dirty="0" err="1" smtClean="0"/>
              <a:t>selection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countries</a:t>
            </a:r>
            <a:r>
              <a:rPr lang="nb-NO" baseline="0" dirty="0" smtClean="0"/>
              <a:t>.</a:t>
            </a:r>
          </a:p>
          <a:p>
            <a:pPr marL="0" indent="0">
              <a:buFontTx/>
              <a:buNone/>
            </a:pPr>
            <a:r>
              <a:rPr lang="nb-NO" baseline="0" dirty="0" smtClean="0"/>
              <a:t>- Pilot.</a:t>
            </a:r>
          </a:p>
          <a:p>
            <a:pPr marL="0" indent="0">
              <a:buFontTx/>
              <a:buNone/>
            </a:pPr>
            <a:r>
              <a:rPr lang="nb-NO" baseline="0" dirty="0" smtClean="0"/>
              <a:t>- </a:t>
            </a:r>
            <a:r>
              <a:rPr lang="nb-NO" baseline="0" dirty="0" err="1" smtClean="0"/>
              <a:t>Module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content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discussed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meetings</a:t>
            </a:r>
            <a:r>
              <a:rPr lang="nb-NO" baseline="0" dirty="0" smtClean="0"/>
              <a:t> at </a:t>
            </a:r>
            <a:r>
              <a:rPr lang="nb-NO" baseline="0" dirty="0" err="1" smtClean="0"/>
              <a:t>selected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milestones</a:t>
            </a:r>
            <a:r>
              <a:rPr lang="nb-NO" baseline="0" dirty="0" smtClean="0"/>
              <a:t>.</a:t>
            </a:r>
          </a:p>
          <a:p>
            <a:pPr marL="0" indent="0">
              <a:buFontTx/>
              <a:buNone/>
            </a:pPr>
            <a:r>
              <a:rPr lang="nb-NO" baseline="0" dirty="0" smtClean="0"/>
              <a:t>- The </a:t>
            </a:r>
            <a:r>
              <a:rPr lang="nb-NO" baseline="0" dirty="0" err="1" smtClean="0"/>
              <a:t>figure</a:t>
            </a:r>
            <a:r>
              <a:rPr lang="nb-NO" baseline="0" dirty="0" smtClean="0"/>
              <a:t> shows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complexity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workflow</a:t>
            </a:r>
            <a:endParaRPr lang="nb-NO" baseline="0" dirty="0" smtClean="0"/>
          </a:p>
          <a:p>
            <a:pPr marL="0" indent="0">
              <a:buFontTx/>
              <a:buNone/>
            </a:pPr>
            <a:r>
              <a:rPr lang="nb-NO" baseline="0" dirty="0" smtClean="0"/>
              <a:t>- The QDDT is </a:t>
            </a:r>
            <a:r>
              <a:rPr lang="nb-NO" baseline="0" dirty="0" err="1" smtClean="0"/>
              <a:t>currently</a:t>
            </a:r>
            <a:r>
              <a:rPr lang="nb-NO" baseline="0" dirty="0" smtClean="0"/>
              <a:t> used for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first time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 design </a:t>
            </a:r>
            <a:r>
              <a:rPr lang="nb-NO" baseline="0" dirty="0" err="1" smtClean="0"/>
              <a:t>process</a:t>
            </a:r>
            <a:r>
              <a:rPr lang="nb-NO" baseline="0" dirty="0" smtClean="0"/>
              <a:t> for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ESS </a:t>
            </a:r>
            <a:r>
              <a:rPr lang="nb-NO" baseline="0" dirty="0" err="1" smtClean="0"/>
              <a:t>round</a:t>
            </a:r>
            <a:r>
              <a:rPr lang="nb-NO" baseline="0" dirty="0" smtClean="0"/>
              <a:t> 10,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is at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National </a:t>
            </a:r>
            <a:r>
              <a:rPr lang="nb-NO" baseline="0" dirty="0" err="1" smtClean="0"/>
              <a:t>Coordinator’s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consultation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step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step</a:t>
            </a:r>
            <a:r>
              <a:rPr lang="nb-NO" baseline="0" dirty="0" smtClean="0"/>
              <a:t> 5) just </a:t>
            </a:r>
            <a:r>
              <a:rPr lang="nb-NO" baseline="0" dirty="0" err="1" smtClean="0"/>
              <a:t>now</a:t>
            </a:r>
            <a:r>
              <a:rPr lang="nb-NO" baseline="0" dirty="0" smtClean="0"/>
              <a:t>. </a:t>
            </a:r>
          </a:p>
          <a:p>
            <a:endParaRPr lang="nb-NO" baseline="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3291C4A9-335E-48F5-95B3-94FDDC535A5E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9609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Example</a:t>
            </a:r>
            <a:r>
              <a:rPr lang="nb-NO" dirty="0" smtClean="0"/>
              <a:t> from ESS </a:t>
            </a:r>
            <a:r>
              <a:rPr lang="nb-NO" dirty="0" err="1" smtClean="0"/>
              <a:t>Round</a:t>
            </a:r>
            <a:r>
              <a:rPr lang="nb-NO" dirty="0" smtClean="0"/>
              <a:t> 8:</a:t>
            </a:r>
          </a:p>
          <a:p>
            <a:pPr marL="171450" indent="-171450">
              <a:buFontTx/>
              <a:buChar char="-"/>
            </a:pPr>
            <a:r>
              <a:rPr lang="nb-NO" dirty="0" smtClean="0"/>
              <a:t>17 </a:t>
            </a:r>
            <a:r>
              <a:rPr lang="nb-NO" dirty="0" err="1" smtClean="0"/>
              <a:t>word</a:t>
            </a:r>
            <a:r>
              <a:rPr lang="nb-NO" dirty="0" smtClean="0"/>
              <a:t> </a:t>
            </a:r>
            <a:r>
              <a:rPr lang="nb-NO" dirty="0" err="1" smtClean="0"/>
              <a:t>templates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produced</a:t>
            </a:r>
            <a:r>
              <a:rPr lang="nb-NO" dirty="0" smtClean="0"/>
              <a:t>, </a:t>
            </a:r>
            <a:r>
              <a:rPr lang="nb-NO" dirty="0" err="1" smtClean="0"/>
              <a:t>several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them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more </a:t>
            </a:r>
            <a:r>
              <a:rPr lang="nb-NO" dirty="0" err="1" smtClean="0"/>
              <a:t>than</a:t>
            </a:r>
            <a:r>
              <a:rPr lang="nb-NO" dirty="0" smtClean="0"/>
              <a:t> </a:t>
            </a:r>
            <a:r>
              <a:rPr lang="nb-NO" dirty="0" err="1" smtClean="0"/>
              <a:t>hundred</a:t>
            </a:r>
            <a:r>
              <a:rPr lang="nb-NO" dirty="0" smtClean="0"/>
              <a:t> </a:t>
            </a:r>
            <a:r>
              <a:rPr lang="nb-NO" dirty="0" err="1" smtClean="0"/>
              <a:t>pages</a:t>
            </a:r>
            <a:endParaRPr lang="nb-NO" dirty="0" smtClean="0"/>
          </a:p>
          <a:p>
            <a:pPr marL="171450" indent="-171450">
              <a:buFontTx/>
              <a:buChar char="-"/>
            </a:pPr>
            <a:r>
              <a:rPr lang="nb-NO" dirty="0" err="1" smtClean="0"/>
              <a:t>Workflow</a:t>
            </a:r>
            <a:r>
              <a:rPr lang="nb-NO" dirty="0" smtClean="0"/>
              <a:t> at </a:t>
            </a:r>
            <a:r>
              <a:rPr lang="nb-NO" dirty="0" err="1" smtClean="0"/>
              <a:t>each</a:t>
            </a:r>
            <a:r>
              <a:rPr lang="nb-NO" dirty="0" smtClean="0"/>
              <a:t> </a:t>
            </a:r>
            <a:r>
              <a:rPr lang="nb-NO" dirty="0" err="1" smtClean="0"/>
              <a:t>step</a:t>
            </a:r>
            <a:r>
              <a:rPr lang="nb-NO" dirty="0" smtClean="0"/>
              <a:t> (ESS </a:t>
            </a:r>
            <a:r>
              <a:rPr lang="nb-NO" dirty="0" err="1" smtClean="0"/>
              <a:t>round</a:t>
            </a:r>
            <a:r>
              <a:rPr lang="nb-NO" dirty="0" smtClean="0"/>
              <a:t> 1 – 9):</a:t>
            </a:r>
          </a:p>
          <a:p>
            <a:pPr marL="628650" lvl="1" indent="-171450">
              <a:buFontTx/>
              <a:buChar char="-"/>
            </a:pPr>
            <a:r>
              <a:rPr lang="nb-NO" dirty="0" err="1" smtClean="0"/>
              <a:t>Starting</a:t>
            </a:r>
            <a:r>
              <a:rPr lang="nb-NO" dirty="0" smtClean="0"/>
              <a:t> </a:t>
            </a:r>
            <a:r>
              <a:rPr lang="nb-NO" dirty="0" err="1" smtClean="0"/>
              <a:t>out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a </a:t>
            </a:r>
            <a:r>
              <a:rPr lang="nb-NO" dirty="0" err="1" smtClean="0"/>
              <a:t>word</a:t>
            </a:r>
            <a:r>
              <a:rPr lang="nb-NO" dirty="0" smtClean="0"/>
              <a:t> </a:t>
            </a:r>
            <a:r>
              <a:rPr lang="nb-NO" dirty="0" err="1" smtClean="0"/>
              <a:t>document</a:t>
            </a:r>
            <a:r>
              <a:rPr lang="nb-NO" dirty="0" smtClean="0"/>
              <a:t> </a:t>
            </a:r>
            <a:r>
              <a:rPr lang="nb-NO" dirty="0" err="1" smtClean="0"/>
              <a:t>describing</a:t>
            </a:r>
            <a:r>
              <a:rPr lang="nb-NO" dirty="0" smtClean="0"/>
              <a:t> </a:t>
            </a:r>
            <a:r>
              <a:rPr lang="nb-NO" dirty="0" err="1" smtClean="0"/>
              <a:t>module</a:t>
            </a:r>
            <a:r>
              <a:rPr lang="nb-NO" dirty="0" smtClean="0"/>
              <a:t> </a:t>
            </a:r>
            <a:r>
              <a:rPr lang="nb-NO" dirty="0" err="1" smtClean="0"/>
              <a:t>content</a:t>
            </a:r>
            <a:r>
              <a:rPr lang="nb-NO" dirty="0" smtClean="0"/>
              <a:t> (</a:t>
            </a:r>
            <a:r>
              <a:rPr lang="nb-NO" dirty="0" err="1" smtClean="0"/>
              <a:t>concepts</a:t>
            </a:r>
            <a:r>
              <a:rPr lang="nb-NO" dirty="0" smtClean="0"/>
              <a:t> and questions) at </a:t>
            </a:r>
            <a:r>
              <a:rPr lang="nb-NO" dirty="0" err="1" smtClean="0"/>
              <a:t>each</a:t>
            </a:r>
            <a:r>
              <a:rPr lang="nb-NO" dirty="0" smtClean="0"/>
              <a:t> </a:t>
            </a:r>
            <a:r>
              <a:rPr lang="nb-NO" dirty="0" err="1" smtClean="0"/>
              <a:t>step</a:t>
            </a:r>
            <a:r>
              <a:rPr lang="nb-NO" dirty="0" smtClean="0"/>
              <a:t>.</a:t>
            </a:r>
          </a:p>
          <a:p>
            <a:pPr marL="628650" lvl="1" indent="-171450">
              <a:buFontTx/>
              <a:buChar char="-"/>
            </a:pPr>
            <a:r>
              <a:rPr lang="nb-NO" dirty="0" err="1" smtClean="0"/>
              <a:t>Collecting</a:t>
            </a:r>
            <a:r>
              <a:rPr lang="nb-NO" dirty="0" smtClean="0"/>
              <a:t> input from </a:t>
            </a:r>
            <a:r>
              <a:rPr lang="nb-NO" dirty="0" err="1" smtClean="0"/>
              <a:t>discussions</a:t>
            </a:r>
            <a:r>
              <a:rPr lang="nb-NO" dirty="0" smtClean="0"/>
              <a:t> and tests</a:t>
            </a:r>
          </a:p>
          <a:p>
            <a:pPr marL="628650" lvl="1" indent="-171450">
              <a:buFontTx/>
              <a:buChar char="-"/>
            </a:pPr>
            <a:r>
              <a:rPr lang="nb-NO" dirty="0" err="1" smtClean="0"/>
              <a:t>Provide</a:t>
            </a:r>
            <a:r>
              <a:rPr lang="nb-NO" dirty="0" smtClean="0"/>
              <a:t> a </a:t>
            </a:r>
            <a:r>
              <a:rPr lang="nb-NO" dirty="0" err="1" smtClean="0"/>
              <a:t>new</a:t>
            </a:r>
            <a:r>
              <a:rPr lang="nb-NO" dirty="0" smtClean="0"/>
              <a:t> </a:t>
            </a:r>
            <a:r>
              <a:rPr lang="nb-NO" dirty="0" err="1" smtClean="0"/>
              <a:t>version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template</a:t>
            </a:r>
            <a:endParaRPr lang="nb-NO" dirty="0" smtClean="0"/>
          </a:p>
          <a:p>
            <a:pPr marL="628650" lvl="1" indent="-171450">
              <a:buFontTx/>
              <a:buChar char="-"/>
            </a:pPr>
            <a:r>
              <a:rPr lang="nb-NO" dirty="0" smtClean="0"/>
              <a:t>Send to </a:t>
            </a:r>
            <a:r>
              <a:rPr lang="nb-NO" dirty="0" err="1" smtClean="0"/>
              <a:t>everyone</a:t>
            </a:r>
            <a:r>
              <a:rPr lang="nb-NO" dirty="0" smtClean="0"/>
              <a:t> </a:t>
            </a:r>
            <a:r>
              <a:rPr lang="nb-NO" dirty="0" err="1" smtClean="0"/>
              <a:t>involved</a:t>
            </a:r>
            <a:endParaRPr lang="nb-NO" dirty="0" smtClean="0"/>
          </a:p>
          <a:p>
            <a:pPr marL="628650" lvl="1" indent="-171450">
              <a:buFontTx/>
              <a:buChar char="-"/>
            </a:pP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5699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QDDT landing </a:t>
            </a:r>
            <a:r>
              <a:rPr lang="nb-NO" dirty="0" err="1" smtClean="0"/>
              <a:t>page</a:t>
            </a:r>
            <a:endParaRPr lang="nb-NO" dirty="0" smtClean="0"/>
          </a:p>
          <a:p>
            <a:r>
              <a:rPr lang="nb-NO" dirty="0" smtClean="0"/>
              <a:t>- </a:t>
            </a:r>
            <a:r>
              <a:rPr lang="nb-NO" dirty="0" err="1" smtClean="0"/>
              <a:t>Menue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left</a:t>
            </a:r>
            <a:r>
              <a:rPr lang="nb-NO" dirty="0" smtClean="0"/>
              <a:t> to </a:t>
            </a:r>
            <a:r>
              <a:rPr lang="nb-NO" dirty="0" err="1" smtClean="0"/>
              <a:t>manage</a:t>
            </a:r>
            <a:r>
              <a:rPr lang="nb-NO" dirty="0" smtClean="0"/>
              <a:t> </a:t>
            </a:r>
            <a:r>
              <a:rPr lang="nb-NO" dirty="0" err="1" smtClean="0"/>
              <a:t>concepts</a:t>
            </a:r>
            <a:r>
              <a:rPr lang="nb-NO" dirty="0" smtClean="0"/>
              <a:t>, questions and </a:t>
            </a:r>
            <a:r>
              <a:rPr lang="nb-NO" dirty="0" err="1" smtClean="0"/>
              <a:t>response</a:t>
            </a:r>
            <a:r>
              <a:rPr lang="nb-NO" dirty="0" smtClean="0"/>
              <a:t> </a:t>
            </a:r>
            <a:r>
              <a:rPr lang="nb-NO" dirty="0" err="1" smtClean="0"/>
              <a:t>domains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6389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Studies </a:t>
            </a:r>
            <a:r>
              <a:rPr lang="nb-NO" dirty="0" err="1" smtClean="0"/>
              <a:t>represent</a:t>
            </a:r>
            <a:r>
              <a:rPr lang="nb-NO" dirty="0" smtClean="0"/>
              <a:t> </a:t>
            </a:r>
            <a:r>
              <a:rPr lang="nb-NO" dirty="0" err="1" smtClean="0"/>
              <a:t>rounds</a:t>
            </a:r>
            <a:r>
              <a:rPr lang="nb-NO" dirty="0" smtClean="0"/>
              <a:t>, </a:t>
            </a:r>
            <a:r>
              <a:rPr lang="nb-NO" dirty="0" err="1" smtClean="0"/>
              <a:t>waves</a:t>
            </a:r>
            <a:r>
              <a:rPr lang="nb-NO" dirty="0" smtClean="0"/>
              <a:t>, or </a:t>
            </a:r>
            <a:r>
              <a:rPr lang="nb-NO" dirty="0" err="1" smtClean="0"/>
              <a:t>sweeps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a survey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51376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Climate change is arguably the greatest environmental threat the world is currently facing.</a:t>
            </a:r>
          </a:p>
          <a:p>
            <a:r>
              <a:rPr lang="en-US" dirty="0" smtClean="0"/>
              <a:t>Public attitudes to climate change was selected as one of the two topical modules for the ESS round 8 - 2016 questionnaire .</a:t>
            </a:r>
          </a:p>
          <a:p>
            <a:r>
              <a:rPr lang="en-US" dirty="0" smtClean="0"/>
              <a:t>A questionnaire design module team was selected to work</a:t>
            </a:r>
            <a:r>
              <a:rPr lang="en-US" baseline="0" dirty="0" smtClean="0"/>
              <a:t> on this module together with the ESS HQ team at City University of London.</a:t>
            </a:r>
            <a:endParaRPr lang="nb-NO" baseline="0" dirty="0" smtClean="0"/>
          </a:p>
          <a:p>
            <a:endParaRPr lang="nb-NO" baseline="0" dirty="0" smtClean="0"/>
          </a:p>
          <a:p>
            <a:r>
              <a:rPr lang="nb-NO" baseline="0" dirty="0" smtClean="0"/>
              <a:t>At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questionnaire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module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page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user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make a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module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entering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name</a:t>
            </a:r>
            <a:r>
              <a:rPr lang="nb-NO" baseline="0" dirty="0" smtClean="0"/>
              <a:t> and a </a:t>
            </a:r>
            <a:r>
              <a:rPr lang="nb-NO" baseline="0" dirty="0" err="1" smtClean="0"/>
              <a:t>description</a:t>
            </a:r>
            <a:r>
              <a:rPr lang="nb-NO" baseline="0" dirty="0" smtClean="0"/>
              <a:t>, or </a:t>
            </a:r>
            <a:r>
              <a:rPr lang="nb-NO" baseline="0" dirty="0" err="1" smtClean="0"/>
              <a:t>reuse</a:t>
            </a:r>
            <a:r>
              <a:rPr lang="nb-NO" baseline="0" dirty="0" smtClean="0"/>
              <a:t> an </a:t>
            </a:r>
            <a:r>
              <a:rPr lang="nb-NO" baseline="0" dirty="0" err="1" smtClean="0"/>
              <a:t>existing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copy</a:t>
            </a:r>
            <a:r>
              <a:rPr lang="nb-NO" baseline="0" dirty="0" smtClean="0"/>
              <a:t>.</a:t>
            </a:r>
          </a:p>
          <a:p>
            <a:r>
              <a:rPr lang="nb-NO" baseline="0" dirty="0" smtClean="0"/>
              <a:t>The </a:t>
            </a:r>
            <a:r>
              <a:rPr lang="nb-NO" baseline="0" dirty="0" err="1" smtClean="0"/>
              <a:t>user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also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upload</a:t>
            </a:r>
            <a:r>
              <a:rPr lang="nb-NO" baseline="0" dirty="0" smtClean="0"/>
              <a:t> more </a:t>
            </a:r>
            <a:r>
              <a:rPr lang="nb-NO" baseline="0" dirty="0" err="1" smtClean="0"/>
              <a:t>high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level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conceptual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content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related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module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upload</a:t>
            </a:r>
            <a:r>
              <a:rPr lang="nb-NO" baseline="0" dirty="0" smtClean="0"/>
              <a:t> relevant </a:t>
            </a:r>
            <a:r>
              <a:rPr lang="nb-NO" baseline="0" dirty="0" err="1" smtClean="0"/>
              <a:t>background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documents</a:t>
            </a:r>
            <a:r>
              <a:rPr lang="nb-NO" baseline="0" dirty="0" smtClean="0"/>
              <a:t>.</a:t>
            </a:r>
          </a:p>
          <a:p>
            <a:r>
              <a:rPr lang="nb-NO" baseline="0" dirty="0" smtClean="0"/>
              <a:t>The </a:t>
            </a:r>
            <a:r>
              <a:rPr lang="nb-NO" baseline="0" dirty="0" err="1" smtClean="0"/>
              <a:t>Module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Toc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right shows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modules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available</a:t>
            </a:r>
            <a:r>
              <a:rPr lang="nb-NO" baseline="0" dirty="0" smtClean="0"/>
              <a:t> for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study</a:t>
            </a:r>
            <a:r>
              <a:rPr lang="nb-NO" baseline="0" dirty="0" smtClean="0"/>
              <a:t> (ESS </a:t>
            </a:r>
            <a:r>
              <a:rPr lang="nb-NO" baseline="0" dirty="0" err="1" smtClean="0"/>
              <a:t>round</a:t>
            </a:r>
            <a:r>
              <a:rPr lang="nb-NO" baseline="0" dirty="0" smtClean="0"/>
              <a:t> 8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example</a:t>
            </a:r>
            <a:r>
              <a:rPr lang="nb-NO" baseline="0" dirty="0" smtClean="0"/>
              <a:t>)</a:t>
            </a:r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F9AE9-3D1E-4F36-9898-B08103F3E99C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27048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5056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17502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43191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kstinnhol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759375" y="506249"/>
            <a:ext cx="7593751" cy="1265627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t>Titteltekst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759373" y="1762946"/>
            <a:ext cx="7593752" cy="4050001"/>
          </a:xfrm>
          <a:prstGeom prst="rect">
            <a:avLst/>
          </a:prstGeom>
        </p:spPr>
        <p:txBody>
          <a:bodyPr/>
          <a:lstStyle/>
          <a:p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757498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54118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613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2965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94341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33587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851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19014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228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8319D-5C09-4EB9-B4AB-679DC098856E}" type="datetimeFigureOut">
              <a:rPr lang="nb-NO" smtClean="0"/>
              <a:t>11.12.2018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E2B69-9B88-466E-8424-8BB78D76B37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545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creativecommons.org/licenses/by-nc-sa/4.0/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hibernate.org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docs.jboss.org/hibernate/core/4.1/devguide/en-US/html/ch15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ithub.com/DASISH/qddt-client/wiki/images/seriss-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19" y="476672"/>
            <a:ext cx="2849074" cy="468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35496" y="2276872"/>
            <a:ext cx="913377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The Questionnaire Design and Documentation Tool (QDDT) </a:t>
            </a:r>
            <a:endParaRPr lang="en-US" sz="2800" dirty="0" smtClean="0"/>
          </a:p>
          <a:p>
            <a:pPr algn="ctr"/>
            <a:r>
              <a:rPr lang="en-US" sz="2200" dirty="0" smtClean="0"/>
              <a:t> a </a:t>
            </a:r>
            <a:r>
              <a:rPr lang="en-US" sz="2200" dirty="0"/>
              <a:t>DDI based tool for assisting questionnaire design teams in their work</a:t>
            </a:r>
            <a:endParaRPr lang="nb-NO" sz="2200" dirty="0"/>
          </a:p>
          <a:p>
            <a:pPr algn="ctr"/>
            <a:endParaRPr lang="nb-NO" sz="2400" i="1" dirty="0"/>
          </a:p>
          <a:p>
            <a:pPr algn="ctr"/>
            <a:endParaRPr lang="nb-NO" sz="2400" i="1" dirty="0" smtClean="0"/>
          </a:p>
          <a:p>
            <a:r>
              <a:rPr lang="nb-NO" sz="2400" i="1" dirty="0"/>
              <a:t>	</a:t>
            </a:r>
            <a:r>
              <a:rPr lang="nb-NO" sz="2400" i="1" dirty="0" smtClean="0"/>
              <a:t>				</a:t>
            </a:r>
            <a:r>
              <a:rPr lang="en-US" sz="2400" dirty="0"/>
              <a:t> </a:t>
            </a:r>
            <a:endParaRPr lang="nb-NO" sz="2400" dirty="0"/>
          </a:p>
          <a:p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Hilde </a:t>
            </a:r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Orten, Stig Norland (NSD – Norwegian Centre for Research </a:t>
            </a:r>
            <a:r>
              <a:rPr lang="en-US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Data)       </a:t>
            </a:r>
          </a:p>
          <a:p>
            <a:pPr lvl="1"/>
            <a:r>
              <a:rPr lang="en-US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Sarah </a:t>
            </a:r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Butt (ESS HQ, City University </a:t>
            </a:r>
            <a:r>
              <a:rPr lang="en-US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London)</a:t>
            </a:r>
          </a:p>
          <a:p>
            <a:pPr lvl="3"/>
            <a:endParaRPr lang="nb-NO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nb-NO" sz="2800" dirty="0"/>
          </a:p>
        </p:txBody>
      </p:sp>
      <p:sp>
        <p:nvSpPr>
          <p:cNvPr id="2" name="AutoShape 2" descr="Bilderesultat for nsd logo"/>
          <p:cNvSpPr>
            <a:spLocks noChangeAspect="1" noChangeArrowheads="1"/>
          </p:cNvSpPr>
          <p:nvPr/>
        </p:nvSpPr>
        <p:spPr bwMode="auto">
          <a:xfrm>
            <a:off x="155575" y="-525463"/>
            <a:ext cx="1895475" cy="10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7" name="TekstSylinder 6"/>
          <p:cNvSpPr txBox="1"/>
          <p:nvPr/>
        </p:nvSpPr>
        <p:spPr>
          <a:xfrm>
            <a:off x="161920" y="5293082"/>
            <a:ext cx="888092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nb-NO" sz="1700" dirty="0"/>
          </a:p>
          <a:p>
            <a:pPr algn="ctr"/>
            <a:r>
              <a:rPr lang="en-US" sz="1700" dirty="0"/>
              <a:t> </a:t>
            </a:r>
            <a:r>
              <a:rPr lang="en-US" sz="1700" dirty="0" smtClean="0"/>
              <a:t>EDDI 2018 - 10th </a:t>
            </a:r>
            <a:r>
              <a:rPr lang="nb-NO" sz="1700" dirty="0" err="1"/>
              <a:t>Annual</a:t>
            </a:r>
            <a:r>
              <a:rPr lang="nb-NO" sz="1700" dirty="0"/>
              <a:t> European DDI User Conference</a:t>
            </a:r>
            <a:r>
              <a:rPr lang="en-US" sz="1700" dirty="0" smtClean="0"/>
              <a:t>, Berlin, December 4 – 5 2018 </a:t>
            </a:r>
            <a:endParaRPr lang="nb-NO" sz="1700" dirty="0"/>
          </a:p>
        </p:txBody>
      </p:sp>
      <p:pic>
        <p:nvPicPr>
          <p:cNvPr id="8" name="Bild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86672"/>
            <a:ext cx="1620000" cy="648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16252" y="386672"/>
            <a:ext cx="1522322" cy="795511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kstSylinder 9"/>
          <p:cNvSpPr txBox="1"/>
          <p:nvPr/>
        </p:nvSpPr>
        <p:spPr>
          <a:xfrm>
            <a:off x="5580112" y="6260267"/>
            <a:ext cx="3312368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1400" dirty="0" smtClean="0"/>
              <a:t>License</a:t>
            </a:r>
            <a:r>
              <a:rPr lang="en-US" sz="1400" dirty="0"/>
              <a:t>: </a:t>
            </a:r>
            <a:r>
              <a:rPr lang="en-US" sz="1400" dirty="0" smtClean="0">
                <a:hlinkClick r:id="rId6"/>
              </a:rPr>
              <a:t>CC </a:t>
            </a:r>
            <a:r>
              <a:rPr lang="en-US" sz="1400" dirty="0">
                <a:hlinkClick r:id="rId6"/>
              </a:rPr>
              <a:t>BY </a:t>
            </a:r>
            <a:r>
              <a:rPr lang="en-US" sz="1400" dirty="0" smtClean="0">
                <a:hlinkClick r:id="rId6"/>
              </a:rPr>
              <a:t>4.0</a:t>
            </a:r>
            <a:r>
              <a:rPr lang="en-US" sz="1400" dirty="0"/>
              <a:t> </a:t>
            </a:r>
            <a:r>
              <a:rPr lang="en-US" sz="1400" dirty="0" smtClean="0"/>
              <a:t>(exception on last slide)</a:t>
            </a:r>
            <a:endParaRPr kumimoji="0" lang="nb-NO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579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107355" y="332656"/>
            <a:ext cx="86296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dirty="0" err="1" smtClean="0"/>
              <a:t>Attitudes</a:t>
            </a:r>
            <a:r>
              <a:rPr lang="nb-NO" sz="3200" dirty="0" smtClean="0"/>
              <a:t> to </a:t>
            </a:r>
            <a:r>
              <a:rPr lang="nb-NO" sz="3200" dirty="0" err="1" smtClean="0"/>
              <a:t>climate</a:t>
            </a:r>
            <a:r>
              <a:rPr lang="nb-NO" sz="3200" dirty="0" smtClean="0"/>
              <a:t> </a:t>
            </a:r>
            <a:r>
              <a:rPr lang="nb-NO" sz="3200" dirty="0" err="1" smtClean="0"/>
              <a:t>change</a:t>
            </a:r>
            <a:r>
              <a:rPr lang="nb-NO" sz="3200" dirty="0" smtClean="0"/>
              <a:t> – Berlin </a:t>
            </a:r>
            <a:r>
              <a:rPr lang="nb-NO" sz="3200" dirty="0" err="1" smtClean="0"/>
              <a:t>December</a:t>
            </a:r>
            <a:r>
              <a:rPr lang="nb-NO" sz="3200" dirty="0" smtClean="0"/>
              <a:t> 1st</a:t>
            </a:r>
            <a:endParaRPr lang="nb-NO" sz="3200" dirty="0"/>
          </a:p>
        </p:txBody>
      </p:sp>
      <p:pic>
        <p:nvPicPr>
          <p:cNvPr id="4" name="Picture 2" descr="C:\Users\nsd\Downloads\IMG_20181201_121220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13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6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4" t="1669" r="2053" b="21388"/>
          <a:stretch/>
        </p:blipFill>
        <p:spPr bwMode="auto">
          <a:xfrm>
            <a:off x="-3" y="1154080"/>
            <a:ext cx="9130588" cy="46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3203848" y="335112"/>
            <a:ext cx="2109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err="1" smtClean="0"/>
              <a:t>Concepts</a:t>
            </a:r>
            <a:endParaRPr lang="nb-NO" sz="4000" dirty="0"/>
          </a:p>
        </p:txBody>
      </p:sp>
      <p:sp>
        <p:nvSpPr>
          <p:cNvPr id="3" name="Ellipse 2"/>
          <p:cNvSpPr/>
          <p:nvPr/>
        </p:nvSpPr>
        <p:spPr>
          <a:xfrm>
            <a:off x="323528" y="3356992"/>
            <a:ext cx="2160240" cy="2021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TekstSylinder 4"/>
          <p:cNvSpPr txBox="1"/>
          <p:nvPr/>
        </p:nvSpPr>
        <p:spPr>
          <a:xfrm>
            <a:off x="323528" y="4130496"/>
            <a:ext cx="7965835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100" b="1" dirty="0" smtClean="0"/>
              <a:t>Capture peoples views on Climate Change rather than global warming</a:t>
            </a:r>
            <a:endParaRPr lang="nb-NO" sz="2100" dirty="0"/>
          </a:p>
          <a:p>
            <a:endParaRPr lang="nb-NO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18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51520" y="225624"/>
            <a:ext cx="8229600" cy="1143000"/>
          </a:xfrm>
        </p:spPr>
        <p:txBody>
          <a:bodyPr/>
          <a:lstStyle/>
          <a:p>
            <a:r>
              <a:rPr lang="nb-NO" dirty="0" err="1" smtClean="0"/>
              <a:t>Comments</a:t>
            </a:r>
            <a:endParaRPr lang="nb-NO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7" y="1340768"/>
            <a:ext cx="8985049" cy="39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1763688" y="4356504"/>
            <a:ext cx="4691605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b-NO" sz="2100" b="1" dirty="0" err="1" smtClean="0"/>
              <a:t>Clarification</a:t>
            </a:r>
            <a:r>
              <a:rPr lang="nb-NO" sz="2100" b="1" dirty="0" smtClean="0"/>
              <a:t> </a:t>
            </a:r>
            <a:r>
              <a:rPr lang="nb-NO" sz="2100" b="1" dirty="0" err="1" smtClean="0"/>
              <a:t>of</a:t>
            </a:r>
            <a:r>
              <a:rPr lang="nb-NO" sz="2100" b="1" dirty="0" smtClean="0"/>
              <a:t> </a:t>
            </a:r>
            <a:r>
              <a:rPr lang="nb-NO" sz="2100" b="1" dirty="0" err="1" smtClean="0"/>
              <a:t>concept</a:t>
            </a:r>
            <a:r>
              <a:rPr lang="nb-NO" sz="2100" b="1" dirty="0" smtClean="0"/>
              <a:t> ‘</a:t>
            </a:r>
            <a:r>
              <a:rPr lang="nb-NO" sz="2100" b="1" dirty="0" err="1" smtClean="0"/>
              <a:t>Climate</a:t>
            </a:r>
            <a:r>
              <a:rPr lang="nb-NO" sz="2100" b="1" dirty="0" smtClean="0"/>
              <a:t> </a:t>
            </a:r>
            <a:r>
              <a:rPr lang="nb-NO" sz="2100" b="1" dirty="0" err="1" smtClean="0"/>
              <a:t>Change</a:t>
            </a:r>
            <a:r>
              <a:rPr lang="nb-NO" sz="2100" b="1" dirty="0" smtClean="0"/>
              <a:t>’</a:t>
            </a:r>
            <a:endParaRPr lang="nb-NO" sz="2100" dirty="0"/>
          </a:p>
          <a:p>
            <a:endParaRPr lang="nb-NO" sz="2100" dirty="0">
              <a:solidFill>
                <a:srgbClr val="FF0000"/>
              </a:solidFill>
            </a:endParaRPr>
          </a:p>
        </p:txBody>
      </p:sp>
      <p:cxnSp>
        <p:nvCxnSpPr>
          <p:cNvPr id="6" name="Rett pil 5"/>
          <p:cNvCxnSpPr/>
          <p:nvPr/>
        </p:nvCxnSpPr>
        <p:spPr>
          <a:xfrm flipV="1">
            <a:off x="4134518" y="3356992"/>
            <a:ext cx="0" cy="100811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003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Measurement</a:t>
            </a:r>
            <a:r>
              <a:rPr lang="nb-NO" dirty="0" smtClean="0"/>
              <a:t> </a:t>
            </a:r>
            <a:r>
              <a:rPr lang="nb-NO" dirty="0" err="1" smtClean="0"/>
              <a:t>concepts</a:t>
            </a:r>
            <a:endParaRPr lang="nb-NO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" r="5984"/>
          <a:stretch/>
        </p:blipFill>
        <p:spPr bwMode="auto">
          <a:xfrm>
            <a:off x="3696" y="1556792"/>
            <a:ext cx="9100452" cy="34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ktangel 4"/>
          <p:cNvSpPr/>
          <p:nvPr/>
        </p:nvSpPr>
        <p:spPr>
          <a:xfrm>
            <a:off x="2051720" y="4725144"/>
            <a:ext cx="6732240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nb-NO" sz="2000" b="1" dirty="0" err="1" smtClean="0"/>
              <a:t>Climate</a:t>
            </a:r>
            <a:r>
              <a:rPr lang="nb-NO" sz="2000" b="1" dirty="0" smtClean="0"/>
              <a:t> </a:t>
            </a:r>
            <a:r>
              <a:rPr lang="nb-NO" sz="2000" b="1" dirty="0" err="1"/>
              <a:t>Change</a:t>
            </a:r>
            <a:r>
              <a:rPr lang="nb-NO" sz="2000" b="1" dirty="0"/>
              <a:t> </a:t>
            </a:r>
            <a:r>
              <a:rPr lang="nb-NO" sz="2000" b="1" dirty="0" err="1" smtClean="0"/>
              <a:t>Beliefs</a:t>
            </a:r>
            <a:r>
              <a:rPr lang="nb-NO" sz="2000" b="1" dirty="0" smtClean="0"/>
              <a:t> </a:t>
            </a:r>
            <a:r>
              <a:rPr lang="nb-NO" sz="2000" b="1" dirty="0"/>
              <a:t>has </a:t>
            </a:r>
            <a:r>
              <a:rPr lang="nb-NO" sz="2000" b="1" dirty="0" err="1"/>
              <a:t>three</a:t>
            </a:r>
            <a:r>
              <a:rPr lang="nb-NO" sz="2000" b="1" dirty="0"/>
              <a:t> </a:t>
            </a:r>
            <a:r>
              <a:rPr lang="nb-NO" sz="2000" b="1" dirty="0" smtClean="0"/>
              <a:t>sub-</a:t>
            </a:r>
            <a:r>
              <a:rPr lang="nb-NO" sz="2000" b="1" dirty="0" err="1" smtClean="0"/>
              <a:t>concepts</a:t>
            </a:r>
            <a:endParaRPr lang="nb-NO" sz="2000" b="1" dirty="0"/>
          </a:p>
          <a:p>
            <a:endParaRPr lang="nb-NO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b="1" dirty="0" err="1"/>
              <a:t>Climate</a:t>
            </a:r>
            <a:r>
              <a:rPr lang="nb-NO" sz="2000" b="1" dirty="0"/>
              <a:t> </a:t>
            </a:r>
            <a:r>
              <a:rPr lang="nb-NO" sz="2000" b="1" dirty="0" err="1" smtClean="0"/>
              <a:t>Change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Cause</a:t>
            </a:r>
            <a:endParaRPr lang="nb-NO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dirty="0" err="1"/>
              <a:t>Climate</a:t>
            </a:r>
            <a:r>
              <a:rPr lang="nb-NO" sz="2000" dirty="0"/>
              <a:t> </a:t>
            </a:r>
            <a:r>
              <a:rPr lang="nb-NO" sz="2000" dirty="0" err="1" smtClean="0"/>
              <a:t>Change</a:t>
            </a:r>
            <a:r>
              <a:rPr lang="nb-NO" sz="2000" dirty="0" smtClean="0"/>
              <a:t> </a:t>
            </a:r>
            <a:r>
              <a:rPr lang="nb-NO" sz="2000" dirty="0" err="1" smtClean="0"/>
              <a:t>Reality</a:t>
            </a:r>
            <a:endParaRPr lang="nb-NO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dirty="0" err="1"/>
              <a:t>Climate</a:t>
            </a:r>
            <a:r>
              <a:rPr lang="nb-NO" sz="2000" dirty="0"/>
              <a:t> </a:t>
            </a:r>
            <a:r>
              <a:rPr lang="nb-NO" sz="2000" dirty="0" err="1" smtClean="0"/>
              <a:t>Change</a:t>
            </a:r>
            <a:r>
              <a:rPr lang="nb-NO" sz="2000" dirty="0" smtClean="0"/>
              <a:t> </a:t>
            </a:r>
            <a:r>
              <a:rPr lang="nb-NO" sz="2000" dirty="0" err="1" smtClean="0"/>
              <a:t>Impact</a:t>
            </a:r>
            <a:endParaRPr lang="nb-NO" sz="2000" dirty="0"/>
          </a:p>
        </p:txBody>
      </p:sp>
      <p:cxnSp>
        <p:nvCxnSpPr>
          <p:cNvPr id="6" name="Rett pil 5"/>
          <p:cNvCxnSpPr/>
          <p:nvPr/>
        </p:nvCxnSpPr>
        <p:spPr>
          <a:xfrm flipV="1">
            <a:off x="8676456" y="2924944"/>
            <a:ext cx="0" cy="1800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ktangel 7"/>
          <p:cNvSpPr/>
          <p:nvPr/>
        </p:nvSpPr>
        <p:spPr>
          <a:xfrm>
            <a:off x="549164" y="3645024"/>
            <a:ext cx="575102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nb-NO" sz="2000" b="1" dirty="0" err="1" smtClean="0"/>
              <a:t>Question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associated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with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Climate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Change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Cause</a:t>
            </a:r>
            <a:endParaRPr lang="nb-NO" sz="2000" b="1" i="1" dirty="0"/>
          </a:p>
        </p:txBody>
      </p:sp>
      <p:cxnSp>
        <p:nvCxnSpPr>
          <p:cNvPr id="9" name="Rett pil 8"/>
          <p:cNvCxnSpPr/>
          <p:nvPr/>
        </p:nvCxnSpPr>
        <p:spPr>
          <a:xfrm flipV="1">
            <a:off x="3635896" y="3284792"/>
            <a:ext cx="0" cy="360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81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28599" y="260648"/>
            <a:ext cx="8673203" cy="1143000"/>
          </a:xfrm>
        </p:spPr>
        <p:txBody>
          <a:bodyPr>
            <a:noAutofit/>
          </a:bodyPr>
          <a:lstStyle/>
          <a:p>
            <a:r>
              <a:rPr lang="nb-NO" sz="3600" dirty="0" err="1" smtClean="0"/>
              <a:t>Question</a:t>
            </a:r>
            <a:r>
              <a:rPr lang="nb-NO" sz="3600" dirty="0" smtClean="0"/>
              <a:t> for </a:t>
            </a:r>
            <a:r>
              <a:rPr lang="nb-NO" sz="3600" dirty="0" err="1" smtClean="0"/>
              <a:t>Climate</a:t>
            </a:r>
            <a:r>
              <a:rPr lang="nb-NO" sz="3600" dirty="0" smtClean="0"/>
              <a:t> </a:t>
            </a:r>
            <a:r>
              <a:rPr lang="nb-NO" sz="3600" dirty="0" err="1" smtClean="0"/>
              <a:t>Change</a:t>
            </a:r>
            <a:r>
              <a:rPr lang="nb-NO" sz="3600" dirty="0" smtClean="0"/>
              <a:t> </a:t>
            </a:r>
            <a:r>
              <a:rPr lang="nb-NO" sz="3600" dirty="0" err="1" smtClean="0"/>
              <a:t>Cause</a:t>
            </a:r>
            <a:r>
              <a:rPr lang="nb-NO" sz="3600" dirty="0" smtClean="0"/>
              <a:t> - </a:t>
            </a:r>
            <a:r>
              <a:rPr lang="nb-NO" sz="3600" dirty="0" err="1" smtClean="0"/>
              <a:t>preview</a:t>
            </a:r>
            <a:endParaRPr lang="nb-NO" sz="36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30403" cy="45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ktangel 4"/>
          <p:cNvSpPr/>
          <p:nvPr/>
        </p:nvSpPr>
        <p:spPr>
          <a:xfrm>
            <a:off x="529389" y="4653136"/>
            <a:ext cx="8064896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/>
              <a:t>Do you think that climate change </a:t>
            </a:r>
            <a:r>
              <a:rPr lang="en-US" sz="2800" b="1" dirty="0">
                <a:solidFill>
                  <a:srgbClr val="FF0000"/>
                </a:solidFill>
              </a:rPr>
              <a:t>[or: rise in the world's temperature] </a:t>
            </a:r>
            <a:r>
              <a:rPr lang="en-US" sz="2800" b="1" dirty="0"/>
              <a:t>is caused by natural processes, human activity or both?</a:t>
            </a:r>
            <a:endParaRPr lang="nb-NO" sz="2800" b="1" dirty="0"/>
          </a:p>
        </p:txBody>
      </p:sp>
      <p:cxnSp>
        <p:nvCxnSpPr>
          <p:cNvPr id="6" name="Rett pil 5"/>
          <p:cNvCxnSpPr/>
          <p:nvPr/>
        </p:nvCxnSpPr>
        <p:spPr>
          <a:xfrm flipV="1">
            <a:off x="4981848" y="3068960"/>
            <a:ext cx="0" cy="158417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308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31"/>
          <a:stretch/>
        </p:blipFill>
        <p:spPr bwMode="auto">
          <a:xfrm>
            <a:off x="103997" y="0"/>
            <a:ext cx="34598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3563888" y="1268760"/>
            <a:ext cx="1634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 err="1" smtClean="0">
                <a:solidFill>
                  <a:srgbClr val="FF0000"/>
                </a:solidFill>
              </a:rPr>
              <a:t>Create</a:t>
            </a:r>
            <a:r>
              <a:rPr lang="nb-NO" sz="2400" b="1" dirty="0" smtClean="0">
                <a:solidFill>
                  <a:srgbClr val="FF0000"/>
                </a:solidFill>
              </a:rPr>
              <a:t> </a:t>
            </a:r>
            <a:r>
              <a:rPr lang="nb-NO" sz="2400" b="1" dirty="0" err="1" smtClean="0">
                <a:solidFill>
                  <a:srgbClr val="FF0000"/>
                </a:solidFill>
              </a:rPr>
              <a:t>new</a:t>
            </a:r>
            <a:endParaRPr lang="nb-NO" sz="2400" b="1" dirty="0">
              <a:solidFill>
                <a:srgbClr val="FF0000"/>
              </a:solidFill>
            </a:endParaRPr>
          </a:p>
        </p:txBody>
      </p:sp>
      <p:sp>
        <p:nvSpPr>
          <p:cNvPr id="16" name="TekstSylinder 15"/>
          <p:cNvSpPr txBox="1"/>
          <p:nvPr/>
        </p:nvSpPr>
        <p:spPr>
          <a:xfrm>
            <a:off x="3596283" y="2823319"/>
            <a:ext cx="9528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 err="1" smtClean="0">
                <a:solidFill>
                  <a:srgbClr val="FF0000"/>
                </a:solidFill>
              </a:rPr>
              <a:t>Reuse</a:t>
            </a:r>
            <a:endParaRPr lang="nb-NO" sz="2400" b="1" dirty="0">
              <a:solidFill>
                <a:srgbClr val="FF0000"/>
              </a:solidFill>
            </a:endParaRPr>
          </a:p>
        </p:txBody>
      </p:sp>
      <p:sp>
        <p:nvSpPr>
          <p:cNvPr id="17" name="TekstSylinder 16"/>
          <p:cNvSpPr txBox="1"/>
          <p:nvPr/>
        </p:nvSpPr>
        <p:spPr>
          <a:xfrm>
            <a:off x="3635896" y="4839543"/>
            <a:ext cx="678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 smtClean="0">
                <a:solidFill>
                  <a:srgbClr val="FF0000"/>
                </a:solidFill>
              </a:rPr>
              <a:t>Edit</a:t>
            </a:r>
            <a:endParaRPr lang="nb-NO" sz="2400" b="1" dirty="0">
              <a:solidFill>
                <a:srgbClr val="FF0000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22" r="42978"/>
          <a:stretch/>
        </p:blipFill>
        <p:spPr bwMode="auto">
          <a:xfrm>
            <a:off x="3543672" y="0"/>
            <a:ext cx="167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kstSylinder 14"/>
          <p:cNvSpPr txBox="1"/>
          <p:nvPr/>
        </p:nvSpPr>
        <p:spPr>
          <a:xfrm>
            <a:off x="5364088" y="1196752"/>
            <a:ext cx="12307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 smtClean="0">
                <a:solidFill>
                  <a:srgbClr val="FF0000"/>
                </a:solidFill>
              </a:rPr>
              <a:t>Add</a:t>
            </a:r>
            <a:r>
              <a:rPr lang="nb-NO" b="1" dirty="0" smtClean="0">
                <a:solidFill>
                  <a:srgbClr val="FF0000"/>
                </a:solidFill>
              </a:rPr>
              <a:t> </a:t>
            </a:r>
            <a:r>
              <a:rPr lang="nb-NO" b="1" dirty="0" err="1" smtClean="0">
                <a:solidFill>
                  <a:srgbClr val="FF0000"/>
                </a:solidFill>
              </a:rPr>
              <a:t>text</a:t>
            </a:r>
            <a:endParaRPr lang="nb-NO" b="1" dirty="0" smtClean="0">
              <a:solidFill>
                <a:srgbClr val="FF0000"/>
              </a:solidFill>
            </a:endParaRPr>
          </a:p>
          <a:p>
            <a:r>
              <a:rPr lang="nb-NO" b="1" dirty="0">
                <a:solidFill>
                  <a:srgbClr val="FF0000"/>
                </a:solidFill>
              </a:rPr>
              <a:t>a</a:t>
            </a:r>
            <a:r>
              <a:rPr lang="nb-NO" b="1" dirty="0" smtClean="0">
                <a:solidFill>
                  <a:srgbClr val="FF0000"/>
                </a:solidFill>
              </a:rPr>
              <a:t>nd </a:t>
            </a:r>
            <a:r>
              <a:rPr lang="nb-NO" b="1" dirty="0" err="1" smtClean="0">
                <a:solidFill>
                  <a:srgbClr val="FF0000"/>
                </a:solidFill>
              </a:rPr>
              <a:t>details</a:t>
            </a:r>
            <a:endParaRPr lang="nb-NO" b="1" dirty="0">
              <a:solidFill>
                <a:srgbClr val="FF0000"/>
              </a:solidFill>
            </a:endParaRPr>
          </a:p>
        </p:txBody>
      </p:sp>
      <p:sp>
        <p:nvSpPr>
          <p:cNvPr id="21" name="TekstSylinder 20"/>
          <p:cNvSpPr txBox="1"/>
          <p:nvPr/>
        </p:nvSpPr>
        <p:spPr>
          <a:xfrm>
            <a:off x="5292080" y="4725144"/>
            <a:ext cx="12307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smtClean="0">
                <a:solidFill>
                  <a:srgbClr val="FF0000"/>
                </a:solidFill>
              </a:rPr>
              <a:t>Edit </a:t>
            </a:r>
            <a:r>
              <a:rPr lang="nb-NO" b="1" dirty="0" err="1" smtClean="0">
                <a:solidFill>
                  <a:srgbClr val="FF0000"/>
                </a:solidFill>
              </a:rPr>
              <a:t>text</a:t>
            </a:r>
            <a:endParaRPr lang="nb-NO" b="1" dirty="0" smtClean="0">
              <a:solidFill>
                <a:srgbClr val="FF0000"/>
              </a:solidFill>
            </a:endParaRPr>
          </a:p>
          <a:p>
            <a:r>
              <a:rPr lang="nb-NO" b="1" dirty="0">
                <a:solidFill>
                  <a:srgbClr val="FF0000"/>
                </a:solidFill>
              </a:rPr>
              <a:t>a</a:t>
            </a:r>
            <a:r>
              <a:rPr lang="nb-NO" b="1" dirty="0" smtClean="0">
                <a:solidFill>
                  <a:srgbClr val="FF0000"/>
                </a:solidFill>
              </a:rPr>
              <a:t>nd </a:t>
            </a:r>
            <a:r>
              <a:rPr lang="nb-NO" b="1" dirty="0" err="1" smtClean="0">
                <a:solidFill>
                  <a:srgbClr val="FF0000"/>
                </a:solidFill>
              </a:rPr>
              <a:t>details</a:t>
            </a:r>
            <a:endParaRPr lang="nb-NO" b="1" dirty="0">
              <a:solidFill>
                <a:srgbClr val="FF0000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23" r="20241"/>
          <a:stretch/>
        </p:blipFill>
        <p:spPr bwMode="auto">
          <a:xfrm>
            <a:off x="5148064" y="0"/>
            <a:ext cx="208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TekstSylinder 19"/>
          <p:cNvSpPr txBox="1"/>
          <p:nvPr/>
        </p:nvSpPr>
        <p:spPr>
          <a:xfrm>
            <a:off x="7296250" y="2443208"/>
            <a:ext cx="770596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700" b="1" dirty="0" err="1" smtClean="0">
                <a:solidFill>
                  <a:srgbClr val="FF0000"/>
                </a:solidFill>
              </a:rPr>
              <a:t>Create</a:t>
            </a:r>
            <a:endParaRPr lang="nb-NO" sz="1700" b="1" dirty="0" smtClean="0">
              <a:solidFill>
                <a:srgbClr val="FF0000"/>
              </a:solidFill>
            </a:endParaRPr>
          </a:p>
          <a:p>
            <a:r>
              <a:rPr lang="nb-NO" sz="1700" b="1" dirty="0" smtClean="0">
                <a:solidFill>
                  <a:srgbClr val="FF0000"/>
                </a:solidFill>
              </a:rPr>
              <a:t>Edit</a:t>
            </a:r>
          </a:p>
          <a:p>
            <a:endParaRPr lang="nb-NO" sz="1700" b="1" dirty="0" smtClean="0">
              <a:solidFill>
                <a:srgbClr val="FF0000"/>
              </a:solidFill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7171010" y="1865185"/>
            <a:ext cx="1939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>
                <a:solidFill>
                  <a:srgbClr val="FF0000"/>
                </a:solidFill>
              </a:rPr>
              <a:t>Response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b="1" dirty="0" err="1" smtClean="0">
                <a:solidFill>
                  <a:srgbClr val="FF0000"/>
                </a:solidFill>
              </a:rPr>
              <a:t>domain</a:t>
            </a:r>
            <a:r>
              <a:rPr lang="nb-NO" b="1" dirty="0" smtClean="0">
                <a:solidFill>
                  <a:srgbClr val="FF0000"/>
                </a:solidFill>
              </a:rPr>
              <a:t>:</a:t>
            </a:r>
            <a:endParaRPr lang="nb-NO" b="1" dirty="0">
              <a:solidFill>
                <a:srgbClr val="FF0000"/>
              </a:solidFill>
            </a:endParaRPr>
          </a:p>
          <a:p>
            <a:endParaRPr lang="nb-NO" dirty="0"/>
          </a:p>
        </p:txBody>
      </p:sp>
      <p:sp>
        <p:nvSpPr>
          <p:cNvPr id="13" name="TekstSylinder 12"/>
          <p:cNvSpPr txBox="1"/>
          <p:nvPr/>
        </p:nvSpPr>
        <p:spPr>
          <a:xfrm>
            <a:off x="7195783" y="3471828"/>
            <a:ext cx="191498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700" b="1" dirty="0" err="1" smtClean="0">
                <a:solidFill>
                  <a:srgbClr val="FF0000"/>
                </a:solidFill>
              </a:rPr>
              <a:t>Use</a:t>
            </a:r>
            <a:r>
              <a:rPr lang="nb-NO" sz="1700" b="1" dirty="0" smtClean="0">
                <a:solidFill>
                  <a:srgbClr val="FF0000"/>
                </a:solidFill>
              </a:rPr>
              <a:t> or </a:t>
            </a:r>
            <a:r>
              <a:rPr lang="nb-NO" sz="1700" b="1" dirty="0" err="1" smtClean="0">
                <a:solidFill>
                  <a:srgbClr val="FF0000"/>
                </a:solidFill>
              </a:rPr>
              <a:t>reuse</a:t>
            </a:r>
            <a:r>
              <a:rPr lang="nb-NO" sz="1700" b="1" dirty="0" smtClean="0">
                <a:solidFill>
                  <a:srgbClr val="FF0000"/>
                </a:solidFill>
              </a:rPr>
              <a:t>  by </a:t>
            </a:r>
            <a:r>
              <a:rPr lang="nb-NO" sz="1700" b="1" dirty="0" err="1" smtClean="0">
                <a:solidFill>
                  <a:srgbClr val="FF0000"/>
                </a:solidFill>
              </a:rPr>
              <a:t>reference</a:t>
            </a:r>
            <a:r>
              <a:rPr lang="nb-NO" sz="1700" b="1" dirty="0" smtClean="0">
                <a:solidFill>
                  <a:srgbClr val="FF0000"/>
                </a:solidFill>
              </a:rPr>
              <a:t> in </a:t>
            </a:r>
            <a:r>
              <a:rPr lang="nb-NO" sz="1700" b="1" dirty="0" err="1" smtClean="0">
                <a:solidFill>
                  <a:srgbClr val="FF0000"/>
                </a:solidFill>
              </a:rPr>
              <a:t>QuestionItem</a:t>
            </a:r>
            <a:endParaRPr lang="nb-NO" sz="1700" b="1" dirty="0">
              <a:solidFill>
                <a:srgbClr val="FF0000"/>
              </a:solidFill>
            </a:endParaRPr>
          </a:p>
          <a:p>
            <a:endParaRPr lang="nb-NO" sz="1700" dirty="0"/>
          </a:p>
        </p:txBody>
      </p:sp>
      <p:sp>
        <p:nvSpPr>
          <p:cNvPr id="14" name="TekstSylinder 13"/>
          <p:cNvSpPr txBox="1"/>
          <p:nvPr/>
        </p:nvSpPr>
        <p:spPr>
          <a:xfrm>
            <a:off x="35495" y="80864"/>
            <a:ext cx="4176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300" b="1" dirty="0" smtClean="0">
                <a:solidFill>
                  <a:srgbClr val="FF0000"/>
                </a:solidFill>
              </a:rPr>
              <a:t> </a:t>
            </a:r>
            <a:r>
              <a:rPr lang="nb-NO" sz="2300" b="1" dirty="0" err="1" smtClean="0"/>
              <a:t>Question</a:t>
            </a:r>
            <a:r>
              <a:rPr lang="nb-NO" sz="2300" b="1" dirty="0" smtClean="0"/>
              <a:t> item </a:t>
            </a:r>
            <a:r>
              <a:rPr lang="nb-NO" sz="2300" b="1" dirty="0" err="1" smtClean="0"/>
              <a:t>usecase</a:t>
            </a:r>
            <a:endParaRPr lang="nb-NO" sz="2300" b="1" dirty="0"/>
          </a:p>
          <a:p>
            <a:endParaRPr lang="nb-NO" sz="2300" dirty="0"/>
          </a:p>
        </p:txBody>
      </p:sp>
      <p:sp>
        <p:nvSpPr>
          <p:cNvPr id="4" name="Ellipse 3"/>
          <p:cNvSpPr/>
          <p:nvPr/>
        </p:nvSpPr>
        <p:spPr>
          <a:xfrm>
            <a:off x="2122540" y="2636912"/>
            <a:ext cx="1225324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Ellipse 17"/>
          <p:cNvSpPr/>
          <p:nvPr/>
        </p:nvSpPr>
        <p:spPr>
          <a:xfrm>
            <a:off x="5580112" y="2132856"/>
            <a:ext cx="1297331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3" name="Ellipse 22"/>
          <p:cNvSpPr/>
          <p:nvPr/>
        </p:nvSpPr>
        <p:spPr>
          <a:xfrm>
            <a:off x="5580112" y="5733256"/>
            <a:ext cx="1297332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88"/>
          <a:stretch/>
        </p:blipFill>
        <p:spPr bwMode="auto">
          <a:xfrm>
            <a:off x="7164288" y="0"/>
            <a:ext cx="194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Sylinder 5"/>
          <p:cNvSpPr txBox="1"/>
          <p:nvPr/>
        </p:nvSpPr>
        <p:spPr>
          <a:xfrm>
            <a:off x="3678265" y="3054167"/>
            <a:ext cx="1462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b="1" dirty="0" err="1" smtClean="0">
                <a:solidFill>
                  <a:srgbClr val="FF0000"/>
                </a:solidFill>
              </a:rPr>
              <a:t>Reuse</a:t>
            </a:r>
            <a:endParaRPr lang="nb-NO" sz="4000" b="1" dirty="0">
              <a:solidFill>
                <a:srgbClr val="FF0000"/>
              </a:solidFill>
            </a:endParaRPr>
          </a:p>
        </p:txBody>
      </p:sp>
      <p:cxnSp>
        <p:nvCxnSpPr>
          <p:cNvPr id="8" name="Rett linje 7"/>
          <p:cNvCxnSpPr/>
          <p:nvPr/>
        </p:nvCxnSpPr>
        <p:spPr>
          <a:xfrm flipV="1">
            <a:off x="4860032" y="2773953"/>
            <a:ext cx="684076" cy="4390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tt linje 9"/>
          <p:cNvCxnSpPr/>
          <p:nvPr/>
        </p:nvCxnSpPr>
        <p:spPr>
          <a:xfrm flipH="1" flipV="1">
            <a:off x="3347864" y="2895328"/>
            <a:ext cx="330401" cy="31764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tt linje 30"/>
          <p:cNvCxnSpPr/>
          <p:nvPr/>
        </p:nvCxnSpPr>
        <p:spPr>
          <a:xfrm>
            <a:off x="4211960" y="3762053"/>
            <a:ext cx="1695513" cy="197120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56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0" grpId="0"/>
      <p:bldP spid="3" grpId="0"/>
      <p:bldP spid="13" grpId="0"/>
      <p:bldP spid="4" grpId="0" animBg="1"/>
      <p:bldP spid="18" grpId="0" animBg="1"/>
      <p:bldP spid="23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 txBox="1">
            <a:spLocks/>
          </p:cNvSpPr>
          <p:nvPr/>
        </p:nvSpPr>
        <p:spPr>
          <a:xfrm>
            <a:off x="-7329" y="181384"/>
            <a:ext cx="914399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b-NO" sz="2800" dirty="0" err="1" smtClean="0"/>
              <a:t>Structuring</a:t>
            </a:r>
            <a:r>
              <a:rPr lang="nb-NO" sz="2800" dirty="0" smtClean="0"/>
              <a:t> </a:t>
            </a:r>
            <a:r>
              <a:rPr lang="nb-NO" sz="2800" dirty="0" err="1" smtClean="0"/>
              <a:t>Question</a:t>
            </a:r>
            <a:r>
              <a:rPr lang="nb-NO" sz="2800" dirty="0" smtClean="0"/>
              <a:t> </a:t>
            </a:r>
            <a:r>
              <a:rPr lang="nb-NO" sz="2800" dirty="0" err="1" smtClean="0"/>
              <a:t>Items</a:t>
            </a:r>
            <a:r>
              <a:rPr lang="nb-NO" sz="2800" dirty="0" smtClean="0"/>
              <a:t> and </a:t>
            </a:r>
            <a:r>
              <a:rPr lang="nb-NO" sz="2800" dirty="0" err="1"/>
              <a:t>R</a:t>
            </a:r>
            <a:r>
              <a:rPr lang="nb-NO" sz="2800" dirty="0" err="1" smtClean="0"/>
              <a:t>esponse</a:t>
            </a:r>
            <a:r>
              <a:rPr lang="nb-NO" sz="2800" dirty="0" smtClean="0"/>
              <a:t> </a:t>
            </a:r>
            <a:r>
              <a:rPr lang="nb-NO" sz="2800" dirty="0" err="1" smtClean="0"/>
              <a:t>Domains</a:t>
            </a:r>
            <a:r>
              <a:rPr lang="nb-NO" sz="2800" dirty="0" smtClean="0"/>
              <a:t> for </a:t>
            </a:r>
            <a:r>
              <a:rPr lang="nb-NO" sz="2800" dirty="0" err="1" smtClean="0"/>
              <a:t>reuse</a:t>
            </a:r>
            <a:endParaRPr lang="nb-NO" sz="28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2"/>
          <a:stretch/>
        </p:blipFill>
        <p:spPr bwMode="auto">
          <a:xfrm>
            <a:off x="-161" y="1292336"/>
            <a:ext cx="9168073" cy="544903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ktangel 3"/>
          <p:cNvSpPr/>
          <p:nvPr/>
        </p:nvSpPr>
        <p:spPr>
          <a:xfrm>
            <a:off x="683568" y="2205496"/>
            <a:ext cx="5400600" cy="344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Rektangel 4"/>
          <p:cNvSpPr/>
          <p:nvPr/>
        </p:nvSpPr>
        <p:spPr>
          <a:xfrm>
            <a:off x="683568" y="2597745"/>
            <a:ext cx="2160240" cy="1191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ktangel 6"/>
          <p:cNvSpPr/>
          <p:nvPr/>
        </p:nvSpPr>
        <p:spPr>
          <a:xfrm>
            <a:off x="683568" y="3861681"/>
            <a:ext cx="2160240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ekstSylinder 7"/>
          <p:cNvSpPr txBox="1"/>
          <p:nvPr/>
        </p:nvSpPr>
        <p:spPr>
          <a:xfrm>
            <a:off x="6516216" y="2124196"/>
            <a:ext cx="148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 smtClean="0"/>
              <a:t>Question</a:t>
            </a:r>
            <a:r>
              <a:rPr lang="nb-NO" b="1" dirty="0" smtClean="0">
                <a:solidFill>
                  <a:srgbClr val="FF0000"/>
                </a:solidFill>
              </a:rPr>
              <a:t> </a:t>
            </a:r>
            <a:r>
              <a:rPr lang="nb-NO" b="1" dirty="0" err="1" smtClean="0"/>
              <a:t>text</a:t>
            </a:r>
            <a:endParaRPr lang="nb-NO" b="1" dirty="0"/>
          </a:p>
        </p:txBody>
      </p:sp>
      <p:sp>
        <p:nvSpPr>
          <p:cNvPr id="9" name="TekstSylinder 8"/>
          <p:cNvSpPr txBox="1"/>
          <p:nvPr/>
        </p:nvSpPr>
        <p:spPr>
          <a:xfrm>
            <a:off x="3275856" y="2916284"/>
            <a:ext cx="2951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smtClean="0"/>
              <a:t>Valid </a:t>
            </a:r>
            <a:r>
              <a:rPr lang="nb-NO" b="1" dirty="0" err="1" smtClean="0"/>
              <a:t>domain</a:t>
            </a:r>
            <a:r>
              <a:rPr lang="nb-NO" b="1" dirty="0" smtClean="0"/>
              <a:t>/</a:t>
            </a:r>
            <a:r>
              <a:rPr lang="nb-NO" b="1" dirty="0" err="1" smtClean="0"/>
              <a:t>representation</a:t>
            </a:r>
            <a:endParaRPr lang="nb-NO" b="1" dirty="0"/>
          </a:p>
        </p:txBody>
      </p:sp>
      <p:sp>
        <p:nvSpPr>
          <p:cNvPr id="10" name="TekstSylinder 9"/>
          <p:cNvSpPr txBox="1"/>
          <p:nvPr/>
        </p:nvSpPr>
        <p:spPr>
          <a:xfrm>
            <a:off x="3347864" y="3852388"/>
            <a:ext cx="2433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 smtClean="0"/>
              <a:t>Missing</a:t>
            </a:r>
            <a:r>
              <a:rPr lang="nb-NO" b="1" dirty="0" smtClean="0"/>
              <a:t>/</a:t>
            </a:r>
            <a:r>
              <a:rPr lang="nb-NO" b="1" dirty="0" err="1" smtClean="0"/>
              <a:t>representation</a:t>
            </a:r>
            <a:endParaRPr lang="nb-NO" b="1" dirty="0"/>
          </a:p>
        </p:txBody>
      </p:sp>
      <p:sp>
        <p:nvSpPr>
          <p:cNvPr id="11" name="Høyre klammeparentes 10"/>
          <p:cNvSpPr/>
          <p:nvPr/>
        </p:nvSpPr>
        <p:spPr>
          <a:xfrm>
            <a:off x="2843808" y="2597745"/>
            <a:ext cx="432048" cy="2128032"/>
          </a:xfrm>
          <a:prstGeom prst="rightBrace">
            <a:avLst>
              <a:gd name="adj1" fmla="val 8333"/>
              <a:gd name="adj2" fmla="val 48806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TekstSylinder 11"/>
          <p:cNvSpPr txBox="1"/>
          <p:nvPr/>
        </p:nvSpPr>
        <p:spPr>
          <a:xfrm>
            <a:off x="3275856" y="3429632"/>
            <a:ext cx="3529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 smtClean="0"/>
              <a:t>Structured</a:t>
            </a:r>
            <a:r>
              <a:rPr lang="nb-NO" b="1" dirty="0" smtClean="0"/>
              <a:t> </a:t>
            </a:r>
            <a:r>
              <a:rPr lang="nb-NO" b="1" dirty="0" err="1" smtClean="0"/>
              <a:t>mixed</a:t>
            </a:r>
            <a:r>
              <a:rPr lang="nb-NO" b="1" dirty="0" smtClean="0"/>
              <a:t> </a:t>
            </a:r>
            <a:r>
              <a:rPr lang="nb-NO" b="1" dirty="0" err="1" smtClean="0"/>
              <a:t>response</a:t>
            </a:r>
            <a:r>
              <a:rPr lang="nb-NO" b="1" dirty="0" smtClean="0"/>
              <a:t> </a:t>
            </a:r>
            <a:r>
              <a:rPr lang="nb-NO" b="1" dirty="0" err="1" smtClean="0"/>
              <a:t>domain</a:t>
            </a:r>
            <a:endParaRPr lang="nb-NO" b="1" dirty="0"/>
          </a:p>
        </p:txBody>
      </p:sp>
      <p:cxnSp>
        <p:nvCxnSpPr>
          <p:cNvPr id="21" name="Rett pil 20"/>
          <p:cNvCxnSpPr/>
          <p:nvPr/>
        </p:nvCxnSpPr>
        <p:spPr>
          <a:xfrm flipH="1">
            <a:off x="2843808" y="3141600"/>
            <a:ext cx="432048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tt pil 24"/>
          <p:cNvCxnSpPr/>
          <p:nvPr/>
        </p:nvCxnSpPr>
        <p:spPr>
          <a:xfrm flipH="1">
            <a:off x="2843808" y="4077704"/>
            <a:ext cx="432048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ett pil 25"/>
          <p:cNvCxnSpPr/>
          <p:nvPr/>
        </p:nvCxnSpPr>
        <p:spPr>
          <a:xfrm flipH="1">
            <a:off x="6156176" y="2349512"/>
            <a:ext cx="432048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kstSylinder 15"/>
          <p:cNvSpPr txBox="1"/>
          <p:nvPr/>
        </p:nvSpPr>
        <p:spPr>
          <a:xfrm>
            <a:off x="35496" y="4941168"/>
            <a:ext cx="9101174" cy="20928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b-NO" sz="20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200" b="1" dirty="0" err="1" smtClean="0"/>
              <a:t>Only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core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content</a:t>
            </a:r>
            <a:r>
              <a:rPr lang="nb-NO" sz="2200" b="1" dirty="0" smtClean="0"/>
              <a:t> is </a:t>
            </a:r>
            <a:r>
              <a:rPr lang="nb-NO" sz="2200" b="1" dirty="0" err="1" smtClean="0"/>
              <a:t>added</a:t>
            </a:r>
            <a:r>
              <a:rPr lang="nb-NO" sz="2200" b="1" dirty="0" smtClean="0"/>
              <a:t> at </a:t>
            </a:r>
            <a:r>
              <a:rPr lang="nb-NO" sz="2200" b="1" dirty="0" err="1" smtClean="0"/>
              <a:t>the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question</a:t>
            </a:r>
            <a:r>
              <a:rPr lang="nb-NO" sz="2200" b="1" dirty="0" smtClean="0"/>
              <a:t> item </a:t>
            </a:r>
            <a:r>
              <a:rPr lang="nb-NO" sz="2200" b="1" dirty="0" err="1" smtClean="0"/>
              <a:t>level</a:t>
            </a:r>
            <a:endParaRPr lang="nb-NO" sz="2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200" b="1" dirty="0" err="1" smtClean="0"/>
              <a:t>Responses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are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maintained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separately</a:t>
            </a:r>
            <a:r>
              <a:rPr lang="nb-NO" sz="2200" b="1" dirty="0" smtClean="0"/>
              <a:t> and </a:t>
            </a:r>
            <a:r>
              <a:rPr lang="nb-NO" sz="2200" b="1" dirty="0" err="1" smtClean="0"/>
              <a:t>linked</a:t>
            </a:r>
            <a:r>
              <a:rPr lang="nb-NO" sz="2200" b="1" dirty="0" smtClean="0"/>
              <a:t> to </a:t>
            </a:r>
            <a:r>
              <a:rPr lang="nb-NO" sz="2200" b="1" dirty="0" err="1" smtClean="0"/>
              <a:t>the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question</a:t>
            </a:r>
            <a:r>
              <a:rPr lang="nb-NO" sz="2200" b="1" dirty="0" smtClean="0"/>
              <a:t> by </a:t>
            </a:r>
            <a:r>
              <a:rPr lang="nb-NO" sz="2200" b="1" dirty="0" err="1" smtClean="0"/>
              <a:t>reference</a:t>
            </a:r>
            <a:endParaRPr lang="nb-NO" sz="2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200" b="1" dirty="0" smtClean="0"/>
              <a:t>Valid </a:t>
            </a:r>
            <a:r>
              <a:rPr lang="nb-NO" sz="2200" b="1" dirty="0" err="1" smtClean="0"/>
              <a:t>responses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are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maintained</a:t>
            </a:r>
            <a:r>
              <a:rPr lang="nb-NO" sz="2200" b="1" dirty="0" smtClean="0"/>
              <a:t> and </a:t>
            </a:r>
            <a:r>
              <a:rPr lang="nb-NO" sz="2200" b="1" dirty="0" err="1" smtClean="0"/>
              <a:t>reused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separately</a:t>
            </a:r>
            <a:r>
              <a:rPr lang="nb-NO" sz="2200" b="1" dirty="0" smtClean="0"/>
              <a:t> from </a:t>
            </a:r>
            <a:r>
              <a:rPr lang="nb-NO" sz="2200" b="1" dirty="0" err="1" smtClean="0"/>
              <a:t>the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missings</a:t>
            </a:r>
            <a:endParaRPr lang="nb-NO" sz="2200" b="1" dirty="0" smtClean="0"/>
          </a:p>
          <a:p>
            <a:endParaRPr lang="nb-NO" sz="2200" b="1" dirty="0"/>
          </a:p>
        </p:txBody>
      </p:sp>
    </p:spTree>
    <p:extLst>
      <p:ext uri="{BB962C8B-B14F-4D97-AF65-F5344CB8AC3E}">
        <p14:creationId xmlns:p14="http://schemas.microsoft.com/office/powerpoint/2010/main" val="182470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  <p:bldP spid="10" grpId="0"/>
      <p:bldP spid="11" grpId="0" animBg="1"/>
      <p:bldP spid="12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Response</a:t>
            </a:r>
            <a:r>
              <a:rPr lang="nb-NO" dirty="0" smtClean="0"/>
              <a:t> </a:t>
            </a:r>
            <a:r>
              <a:rPr lang="nb-NO" dirty="0" err="1" smtClean="0"/>
              <a:t>domain</a:t>
            </a:r>
            <a:r>
              <a:rPr lang="nb-NO" dirty="0" smtClean="0"/>
              <a:t> - types</a:t>
            </a:r>
            <a:endParaRPr lang="nb-NO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49" b="59387"/>
          <a:stretch/>
        </p:blipFill>
        <p:spPr bwMode="auto">
          <a:xfrm>
            <a:off x="10" y="1341096"/>
            <a:ext cx="9199250" cy="15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1054200" y="3142709"/>
            <a:ext cx="14240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/>
              <a:t>ScaleDomain</a:t>
            </a:r>
            <a:endParaRPr lang="nb-NO" b="1" dirty="0"/>
          </a:p>
          <a:p>
            <a:endParaRPr lang="nb-NO" dirty="0"/>
          </a:p>
        </p:txBody>
      </p:sp>
      <p:sp>
        <p:nvSpPr>
          <p:cNvPr id="8" name="TekstSylinder 7"/>
          <p:cNvSpPr txBox="1"/>
          <p:nvPr/>
        </p:nvSpPr>
        <p:spPr>
          <a:xfrm>
            <a:off x="2136381" y="3574756"/>
            <a:ext cx="14240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/>
              <a:t>CodeDomain</a:t>
            </a:r>
            <a:endParaRPr lang="nb-NO" b="1" dirty="0"/>
          </a:p>
          <a:p>
            <a:endParaRPr lang="nb-NO" dirty="0"/>
          </a:p>
        </p:txBody>
      </p:sp>
      <p:sp>
        <p:nvSpPr>
          <p:cNvPr id="9" name="TekstSylinder 8"/>
          <p:cNvSpPr txBox="1"/>
          <p:nvPr/>
        </p:nvSpPr>
        <p:spPr>
          <a:xfrm>
            <a:off x="2848403" y="4221087"/>
            <a:ext cx="1747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/>
              <a:t>NumericDomain</a:t>
            </a:r>
            <a:endParaRPr lang="nb-NO" b="1" dirty="0"/>
          </a:p>
          <a:p>
            <a:endParaRPr lang="nb-NO" dirty="0"/>
          </a:p>
        </p:txBody>
      </p:sp>
      <p:sp>
        <p:nvSpPr>
          <p:cNvPr id="10" name="Rektangel 9"/>
          <p:cNvSpPr/>
          <p:nvPr/>
        </p:nvSpPr>
        <p:spPr>
          <a:xfrm>
            <a:off x="3818756" y="5014917"/>
            <a:ext cx="18580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b="1" dirty="0" err="1" smtClean="0"/>
              <a:t>DateTimeDomain</a:t>
            </a:r>
            <a:endParaRPr lang="nb-NO" b="1" dirty="0"/>
          </a:p>
          <a:p>
            <a:endParaRPr lang="nb-NO" b="1" dirty="0"/>
          </a:p>
        </p:txBody>
      </p:sp>
      <p:sp>
        <p:nvSpPr>
          <p:cNvPr id="12" name="TekstSylinder 11"/>
          <p:cNvSpPr txBox="1"/>
          <p:nvPr/>
        </p:nvSpPr>
        <p:spPr>
          <a:xfrm>
            <a:off x="5013570" y="5733256"/>
            <a:ext cx="1326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/>
              <a:t>TextDomain</a:t>
            </a:r>
            <a:endParaRPr lang="nb-NO" b="1" dirty="0"/>
          </a:p>
          <a:p>
            <a:endParaRPr lang="nb-NO" dirty="0"/>
          </a:p>
        </p:txBody>
      </p:sp>
      <p:cxnSp>
        <p:nvCxnSpPr>
          <p:cNvPr id="14" name="Rett pil 13"/>
          <p:cNvCxnSpPr/>
          <p:nvPr/>
        </p:nvCxnSpPr>
        <p:spPr>
          <a:xfrm flipV="1">
            <a:off x="5724128" y="2996952"/>
            <a:ext cx="0" cy="25922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tt pil 16"/>
          <p:cNvCxnSpPr/>
          <p:nvPr/>
        </p:nvCxnSpPr>
        <p:spPr>
          <a:xfrm flipV="1">
            <a:off x="4788024" y="2996952"/>
            <a:ext cx="0" cy="179355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tt pil 18"/>
          <p:cNvCxnSpPr/>
          <p:nvPr/>
        </p:nvCxnSpPr>
        <p:spPr>
          <a:xfrm flipH="1" flipV="1">
            <a:off x="3707904" y="2996952"/>
            <a:ext cx="14296" cy="108011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tt pil 20"/>
          <p:cNvCxnSpPr/>
          <p:nvPr/>
        </p:nvCxnSpPr>
        <p:spPr>
          <a:xfrm flipH="1" flipV="1">
            <a:off x="2771800" y="2996952"/>
            <a:ext cx="18890" cy="50579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tt pil 22"/>
          <p:cNvCxnSpPr/>
          <p:nvPr/>
        </p:nvCxnSpPr>
        <p:spPr>
          <a:xfrm flipV="1">
            <a:off x="1835698" y="2996952"/>
            <a:ext cx="0" cy="14401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72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" y="1700808"/>
            <a:ext cx="9143982" cy="488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179512" y="284455"/>
            <a:ext cx="85894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400" dirty="0" smtClean="0"/>
              <a:t>			</a:t>
            </a:r>
            <a:r>
              <a:rPr lang="nb-NO" sz="4400" dirty="0" err="1" smtClean="0"/>
              <a:t>Scale</a:t>
            </a:r>
            <a:r>
              <a:rPr lang="nb-NO" sz="4400" dirty="0" smtClean="0"/>
              <a:t> </a:t>
            </a:r>
            <a:r>
              <a:rPr lang="nb-NO" sz="4400" dirty="0" err="1" smtClean="0"/>
              <a:t>domain</a:t>
            </a:r>
            <a:endParaRPr lang="nb-NO" sz="4400" dirty="0" smtClean="0"/>
          </a:p>
          <a:p>
            <a:r>
              <a:rPr lang="nb-NO" sz="2800" dirty="0" err="1" smtClean="0"/>
              <a:t>Example</a:t>
            </a:r>
            <a:r>
              <a:rPr lang="nb-NO" sz="2800" dirty="0" smtClean="0"/>
              <a:t>: Five </a:t>
            </a:r>
            <a:r>
              <a:rPr lang="nb-NO" sz="2800" dirty="0" err="1" smtClean="0"/>
              <a:t>point</a:t>
            </a:r>
            <a:r>
              <a:rPr lang="nb-NO" sz="2800" dirty="0" smtClean="0"/>
              <a:t> </a:t>
            </a:r>
            <a:r>
              <a:rPr lang="nb-NO" sz="2800" dirty="0" err="1" smtClean="0"/>
              <a:t>likert</a:t>
            </a:r>
            <a:r>
              <a:rPr lang="nb-NO" sz="2800" dirty="0" smtClean="0"/>
              <a:t> </a:t>
            </a:r>
            <a:r>
              <a:rPr lang="nb-NO" sz="2800" dirty="0" err="1" smtClean="0"/>
              <a:t>with</a:t>
            </a:r>
            <a:r>
              <a:rPr lang="nb-NO" sz="2800" dirty="0" smtClean="0"/>
              <a:t> </a:t>
            </a:r>
            <a:r>
              <a:rPr lang="nb-NO" sz="2800" dirty="0" err="1" smtClean="0"/>
              <a:t>anchorpoints</a:t>
            </a:r>
            <a:r>
              <a:rPr lang="nb-NO" sz="2800" dirty="0" smtClean="0"/>
              <a:t> </a:t>
            </a:r>
            <a:r>
              <a:rPr lang="nb-NO" sz="2800" dirty="0" err="1" smtClean="0"/>
              <a:t>on</a:t>
            </a:r>
            <a:r>
              <a:rPr lang="nb-NO" sz="2800" dirty="0" smtClean="0"/>
              <a:t> </a:t>
            </a:r>
            <a:r>
              <a:rPr lang="nb-NO" sz="2800" dirty="0" err="1" smtClean="0"/>
              <a:t>each</a:t>
            </a:r>
            <a:r>
              <a:rPr lang="nb-NO" sz="2800" dirty="0" smtClean="0"/>
              <a:t> </a:t>
            </a:r>
            <a:r>
              <a:rPr lang="nb-NO" sz="2800" dirty="0" err="1" smtClean="0"/>
              <a:t>value</a:t>
            </a:r>
            <a:endParaRPr lang="nb-NO" sz="2800" dirty="0"/>
          </a:p>
        </p:txBody>
      </p:sp>
      <p:sp>
        <p:nvSpPr>
          <p:cNvPr id="4" name="TekstSylinder 3"/>
          <p:cNvSpPr txBox="1"/>
          <p:nvPr/>
        </p:nvSpPr>
        <p:spPr>
          <a:xfrm>
            <a:off x="5195818" y="4725144"/>
            <a:ext cx="3120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 smtClean="0"/>
              <a:t>‘</a:t>
            </a:r>
            <a:r>
              <a:rPr lang="nb-NO" sz="2400" b="1" dirty="0" err="1" smtClean="0"/>
              <a:t>Horizontal</a:t>
            </a:r>
            <a:r>
              <a:rPr lang="nb-NO" sz="2400" b="1" dirty="0" smtClean="0"/>
              <a:t> vs. </a:t>
            </a:r>
            <a:r>
              <a:rPr lang="nb-NO" sz="2400" b="1" dirty="0" err="1" smtClean="0"/>
              <a:t>Vertical</a:t>
            </a:r>
            <a:r>
              <a:rPr lang="nb-NO" sz="2400" b="1" dirty="0" smtClean="0"/>
              <a:t>’</a:t>
            </a:r>
            <a:endParaRPr lang="nb-NO" sz="2400" b="1" dirty="0"/>
          </a:p>
        </p:txBody>
      </p:sp>
      <p:cxnSp>
        <p:nvCxnSpPr>
          <p:cNvPr id="5" name="Rett pil 4"/>
          <p:cNvCxnSpPr/>
          <p:nvPr/>
        </p:nvCxnSpPr>
        <p:spPr>
          <a:xfrm flipV="1">
            <a:off x="6732240" y="4293096"/>
            <a:ext cx="0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Sylinder 5"/>
          <p:cNvSpPr txBox="1"/>
          <p:nvPr/>
        </p:nvSpPr>
        <p:spPr>
          <a:xfrm>
            <a:off x="2339752" y="1968376"/>
            <a:ext cx="4956806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b-NO" sz="2400" b="1" dirty="0" smtClean="0"/>
              <a:t>-</a:t>
            </a:r>
            <a:r>
              <a:rPr lang="nb-NO" sz="2400" b="1" dirty="0" err="1" smtClean="0"/>
              <a:t>Entirely</a:t>
            </a:r>
            <a:r>
              <a:rPr lang="nb-NO" sz="2400" b="1" dirty="0" smtClean="0"/>
              <a:t> by </a:t>
            </a:r>
            <a:r>
              <a:rPr lang="nb-NO" sz="2400" b="1" dirty="0" err="1" smtClean="0"/>
              <a:t>natural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processes</a:t>
            </a:r>
            <a:r>
              <a:rPr lang="nb-NO" sz="2400" b="1" dirty="0" smtClean="0"/>
              <a:t>	1</a:t>
            </a:r>
          </a:p>
          <a:p>
            <a:r>
              <a:rPr lang="nb-NO" sz="2400" b="1" dirty="0" smtClean="0"/>
              <a:t>-</a:t>
            </a:r>
            <a:r>
              <a:rPr lang="nb-NO" sz="2400" b="1" dirty="0" err="1" smtClean="0"/>
              <a:t>Mainly</a:t>
            </a:r>
            <a:r>
              <a:rPr lang="nb-NO" sz="2400" b="1" dirty="0" smtClean="0"/>
              <a:t> </a:t>
            </a:r>
            <a:r>
              <a:rPr lang="nb-NO" sz="2400" b="1" dirty="0"/>
              <a:t>by </a:t>
            </a:r>
            <a:r>
              <a:rPr lang="nb-NO" sz="2400" b="1" dirty="0" err="1"/>
              <a:t>natural</a:t>
            </a:r>
            <a:r>
              <a:rPr lang="nb-NO" sz="2400" b="1" dirty="0"/>
              <a:t> </a:t>
            </a:r>
            <a:r>
              <a:rPr lang="nb-NO" sz="2400" b="1" dirty="0" err="1" smtClean="0"/>
              <a:t>processes</a:t>
            </a:r>
            <a:r>
              <a:rPr lang="nb-NO" sz="2400" b="1" dirty="0" smtClean="0"/>
              <a:t>		2</a:t>
            </a:r>
          </a:p>
          <a:p>
            <a:r>
              <a:rPr lang="nb-NO" sz="2400" b="1" dirty="0" smtClean="0"/>
              <a:t>-</a:t>
            </a:r>
            <a:r>
              <a:rPr lang="nb-NO" sz="2400" b="1" dirty="0" err="1" smtClean="0"/>
              <a:t>About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equally</a:t>
            </a:r>
            <a:r>
              <a:rPr lang="nb-NO" sz="2400" b="1" dirty="0" smtClean="0"/>
              <a:t> by </a:t>
            </a:r>
            <a:r>
              <a:rPr lang="nb-NO" sz="2400" b="1" dirty="0" err="1" smtClean="0"/>
              <a:t>natural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processes</a:t>
            </a:r>
            <a:endParaRPr lang="nb-NO" sz="2400" b="1" dirty="0" smtClean="0"/>
          </a:p>
          <a:p>
            <a:r>
              <a:rPr lang="nb-NO" sz="2400" b="1" dirty="0" smtClean="0"/>
              <a:t> and human </a:t>
            </a:r>
            <a:r>
              <a:rPr lang="nb-NO" sz="2400" b="1" dirty="0" err="1" smtClean="0"/>
              <a:t>activity</a:t>
            </a:r>
            <a:r>
              <a:rPr lang="nb-NO" sz="2400" b="1" dirty="0" smtClean="0"/>
              <a:t>			3</a:t>
            </a:r>
          </a:p>
          <a:p>
            <a:r>
              <a:rPr lang="nb-NO" sz="2400" b="1" dirty="0" smtClean="0"/>
              <a:t>-</a:t>
            </a:r>
            <a:r>
              <a:rPr lang="nb-NO" sz="2400" b="1" dirty="0" err="1" smtClean="0"/>
              <a:t>Mainly</a:t>
            </a:r>
            <a:r>
              <a:rPr lang="nb-NO" sz="2400" b="1" dirty="0" smtClean="0"/>
              <a:t> by human </a:t>
            </a:r>
            <a:r>
              <a:rPr lang="nb-NO" sz="2400" b="1" dirty="0" err="1" smtClean="0"/>
              <a:t>activity</a:t>
            </a:r>
            <a:r>
              <a:rPr lang="nb-NO" sz="2400" b="1" dirty="0" smtClean="0"/>
              <a:t> 		4</a:t>
            </a:r>
          </a:p>
          <a:p>
            <a:r>
              <a:rPr lang="nb-NO" sz="2400" b="1" dirty="0" smtClean="0"/>
              <a:t>-</a:t>
            </a:r>
            <a:r>
              <a:rPr lang="nb-NO" sz="2400" b="1" dirty="0" err="1" smtClean="0"/>
              <a:t>Entirely</a:t>
            </a:r>
            <a:r>
              <a:rPr lang="nb-NO" sz="2400" b="1" dirty="0" smtClean="0"/>
              <a:t> by human </a:t>
            </a:r>
            <a:r>
              <a:rPr lang="nb-NO" sz="2400" b="1" dirty="0" err="1" smtClean="0"/>
              <a:t>activity</a:t>
            </a:r>
            <a:r>
              <a:rPr lang="nb-NO" sz="2400" b="1" dirty="0" smtClean="0"/>
              <a:t>		5</a:t>
            </a:r>
          </a:p>
        </p:txBody>
      </p:sp>
      <p:sp>
        <p:nvSpPr>
          <p:cNvPr id="2" name="Venstre klammeparentes 1"/>
          <p:cNvSpPr/>
          <p:nvPr/>
        </p:nvSpPr>
        <p:spPr>
          <a:xfrm>
            <a:off x="1763688" y="2026072"/>
            <a:ext cx="576064" cy="2267024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313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1"/>
          <a:stretch/>
        </p:blipFill>
        <p:spPr bwMode="auto">
          <a:xfrm>
            <a:off x="12439" y="927608"/>
            <a:ext cx="9168073" cy="530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2483768" y="188640"/>
            <a:ext cx="4056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smtClean="0"/>
              <a:t>Edit </a:t>
            </a:r>
            <a:r>
              <a:rPr lang="nb-NO" sz="4000" dirty="0" err="1"/>
              <a:t>Q</a:t>
            </a:r>
            <a:r>
              <a:rPr lang="nb-NO" sz="4000" dirty="0" err="1" smtClean="0"/>
              <a:t>uestion</a:t>
            </a:r>
            <a:r>
              <a:rPr lang="nb-NO" sz="4000" dirty="0" smtClean="0"/>
              <a:t> Item</a:t>
            </a:r>
            <a:endParaRPr lang="nb-NO" sz="4000" dirty="0"/>
          </a:p>
        </p:txBody>
      </p:sp>
      <p:sp>
        <p:nvSpPr>
          <p:cNvPr id="4" name="Rektangel 3"/>
          <p:cNvSpPr/>
          <p:nvPr/>
        </p:nvSpPr>
        <p:spPr>
          <a:xfrm>
            <a:off x="551589" y="2996952"/>
            <a:ext cx="8064896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/>
              <a:t>Do you think that climate change </a:t>
            </a:r>
            <a:r>
              <a:rPr lang="en-US" sz="2800" b="1" dirty="0">
                <a:solidFill>
                  <a:srgbClr val="FF0000"/>
                </a:solidFill>
              </a:rPr>
              <a:t>[or: rise in the world's temperature] </a:t>
            </a:r>
            <a:r>
              <a:rPr lang="en-US" sz="2800" b="1" dirty="0"/>
              <a:t>is caused by natural processes, human activity or both?</a:t>
            </a:r>
            <a:endParaRPr lang="nb-NO" sz="2800" b="1" dirty="0"/>
          </a:p>
        </p:txBody>
      </p:sp>
      <p:cxnSp>
        <p:nvCxnSpPr>
          <p:cNvPr id="5" name="Rett pil 4"/>
          <p:cNvCxnSpPr/>
          <p:nvPr/>
        </p:nvCxnSpPr>
        <p:spPr>
          <a:xfrm flipV="1">
            <a:off x="5004048" y="1916832"/>
            <a:ext cx="0" cy="1080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75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lang="nb-NO" dirty="0" err="1" smtClean="0"/>
              <a:t>Outline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23528" y="692696"/>
            <a:ext cx="8579296" cy="558924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b-NO" dirty="0" smtClean="0"/>
              <a:t>           </a:t>
            </a:r>
          </a:p>
          <a:p>
            <a:pPr>
              <a:lnSpc>
                <a:spcPct val="150000"/>
              </a:lnSpc>
            </a:pPr>
            <a:r>
              <a:rPr lang="nb-NO" dirty="0" smtClean="0"/>
              <a:t>QDDT - </a:t>
            </a:r>
            <a:r>
              <a:rPr lang="nb-NO" dirty="0" err="1" smtClean="0"/>
              <a:t>what</a:t>
            </a:r>
            <a:r>
              <a:rPr lang="nb-NO" dirty="0" smtClean="0"/>
              <a:t> is it?</a:t>
            </a:r>
          </a:p>
          <a:p>
            <a:pPr>
              <a:lnSpc>
                <a:spcPct val="150000"/>
              </a:lnSpc>
            </a:pPr>
            <a:r>
              <a:rPr lang="nb-NO" dirty="0" smtClean="0"/>
              <a:t>The </a:t>
            </a:r>
            <a:r>
              <a:rPr lang="nb-NO" dirty="0" err="1"/>
              <a:t>q</a:t>
            </a:r>
            <a:r>
              <a:rPr lang="nb-NO" dirty="0" err="1" smtClean="0"/>
              <a:t>uestionnaire</a:t>
            </a:r>
            <a:r>
              <a:rPr lang="nb-NO" dirty="0" smtClean="0"/>
              <a:t> </a:t>
            </a:r>
            <a:r>
              <a:rPr lang="nb-NO" dirty="0" err="1" smtClean="0"/>
              <a:t>module</a:t>
            </a:r>
            <a:r>
              <a:rPr lang="nb-NO" dirty="0" smtClean="0"/>
              <a:t> design </a:t>
            </a:r>
            <a:r>
              <a:rPr lang="nb-NO" dirty="0" err="1" smtClean="0"/>
              <a:t>workflow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European </a:t>
            </a:r>
            <a:r>
              <a:rPr lang="nb-NO" dirty="0" err="1" smtClean="0"/>
              <a:t>Social</a:t>
            </a:r>
            <a:r>
              <a:rPr lang="nb-NO" dirty="0" smtClean="0"/>
              <a:t> Survey </a:t>
            </a:r>
          </a:p>
          <a:p>
            <a:pPr>
              <a:lnSpc>
                <a:spcPct val="150000"/>
              </a:lnSpc>
            </a:pPr>
            <a:r>
              <a:rPr lang="nb-NO" dirty="0" smtClean="0"/>
              <a:t>QDDT – </a:t>
            </a:r>
            <a:r>
              <a:rPr lang="nb-NO" dirty="0" err="1" smtClean="0"/>
              <a:t>digitalization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workflow</a:t>
            </a:r>
            <a:r>
              <a:rPr lang="nb-NO" dirty="0" smtClean="0"/>
              <a:t> </a:t>
            </a:r>
            <a:r>
              <a:rPr lang="nb-NO" dirty="0" err="1" smtClean="0"/>
              <a:t>using</a:t>
            </a:r>
            <a:r>
              <a:rPr lang="nb-NO" dirty="0" smtClean="0"/>
              <a:t> DDI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b-NO" dirty="0"/>
              <a:t>	</a:t>
            </a:r>
            <a:r>
              <a:rPr lang="nb-NO" sz="2400" dirty="0" smtClean="0"/>
              <a:t>Components and </a:t>
            </a:r>
            <a:r>
              <a:rPr lang="nb-NO" sz="2400" dirty="0" err="1" smtClean="0"/>
              <a:t>steps</a:t>
            </a:r>
            <a:endParaRPr lang="nb-NO" sz="24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b-NO" dirty="0"/>
              <a:t>	</a:t>
            </a:r>
            <a:r>
              <a:rPr lang="nb-NO" sz="2400" dirty="0" err="1" smtClean="0"/>
              <a:t>Items</a:t>
            </a:r>
            <a:r>
              <a:rPr lang="nb-NO" sz="2400" dirty="0" smtClean="0"/>
              <a:t> </a:t>
            </a:r>
            <a:r>
              <a:rPr lang="nb-NO" sz="2400" dirty="0" err="1" smtClean="0"/>
              <a:t>reusability</a:t>
            </a:r>
            <a:endParaRPr lang="nb-NO" sz="24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b-NO" sz="2400" dirty="0" smtClean="0"/>
              <a:t>	</a:t>
            </a:r>
            <a:r>
              <a:rPr lang="nb-NO" sz="2400" dirty="0" err="1" smtClean="0"/>
              <a:t>Keeping</a:t>
            </a:r>
            <a:r>
              <a:rPr lang="nb-NO" sz="2400" dirty="0" smtClean="0"/>
              <a:t> </a:t>
            </a:r>
            <a:r>
              <a:rPr lang="nb-NO" sz="2400" dirty="0" err="1" smtClean="0"/>
              <a:t>track</a:t>
            </a:r>
            <a:r>
              <a:rPr lang="nb-NO" sz="2400" dirty="0" smtClean="0"/>
              <a:t> </a:t>
            </a:r>
            <a:r>
              <a:rPr lang="nb-NO" sz="2400" dirty="0" err="1" smtClean="0"/>
              <a:t>of</a:t>
            </a:r>
            <a:r>
              <a:rPr lang="nb-NO" sz="2400" dirty="0" smtClean="0"/>
              <a:t> </a:t>
            </a:r>
            <a:r>
              <a:rPr lang="nb-NO" sz="2400" dirty="0" err="1" smtClean="0"/>
              <a:t>changes</a:t>
            </a:r>
            <a:r>
              <a:rPr lang="nb-NO" sz="2400" dirty="0" smtClean="0"/>
              <a:t> </a:t>
            </a:r>
            <a:endParaRPr lang="nb-NO" sz="2400" dirty="0"/>
          </a:p>
          <a:p>
            <a:pPr>
              <a:lnSpc>
                <a:spcPct val="150000"/>
              </a:lnSpc>
            </a:pPr>
            <a:r>
              <a:rPr lang="nb-NO" dirty="0" err="1"/>
              <a:t>F</a:t>
            </a:r>
            <a:r>
              <a:rPr lang="nb-NO" dirty="0" err="1" smtClean="0"/>
              <a:t>urther</a:t>
            </a:r>
            <a:r>
              <a:rPr lang="nb-NO" dirty="0" smtClean="0"/>
              <a:t> </a:t>
            </a:r>
            <a:r>
              <a:rPr lang="nb-NO" dirty="0" err="1" smtClean="0"/>
              <a:t>ideas</a:t>
            </a:r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103833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2"/>
          <p:cNvSpPr txBox="1"/>
          <p:nvPr/>
        </p:nvSpPr>
        <p:spPr>
          <a:xfrm>
            <a:off x="899592" y="372200"/>
            <a:ext cx="77682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err="1" smtClean="0"/>
              <a:t>Saving</a:t>
            </a:r>
            <a:r>
              <a:rPr lang="nb-NO" sz="4000" dirty="0" smtClean="0"/>
              <a:t> </a:t>
            </a:r>
            <a:r>
              <a:rPr lang="nb-NO" sz="4000" dirty="0" err="1" smtClean="0"/>
              <a:t>the</a:t>
            </a:r>
            <a:r>
              <a:rPr lang="nb-NO" sz="4000" dirty="0" smtClean="0"/>
              <a:t> </a:t>
            </a:r>
            <a:r>
              <a:rPr lang="nb-NO" sz="4000" dirty="0" err="1" smtClean="0"/>
              <a:t>change</a:t>
            </a:r>
            <a:r>
              <a:rPr lang="nb-NO" sz="4000" dirty="0" smtClean="0"/>
              <a:t> - </a:t>
            </a:r>
            <a:r>
              <a:rPr lang="nb-NO" sz="4000" dirty="0" err="1" smtClean="0"/>
              <a:t>choose</a:t>
            </a:r>
            <a:r>
              <a:rPr lang="nb-NO" sz="4000" dirty="0" smtClean="0"/>
              <a:t> savetype</a:t>
            </a:r>
            <a:endParaRPr lang="nb-NO" sz="4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3" r="11983" b="6897"/>
          <a:stretch/>
        </p:blipFill>
        <p:spPr bwMode="auto">
          <a:xfrm>
            <a:off x="-36512" y="1305313"/>
            <a:ext cx="9189032" cy="54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Rett pil 7"/>
          <p:cNvCxnSpPr/>
          <p:nvPr/>
        </p:nvCxnSpPr>
        <p:spPr>
          <a:xfrm flipH="1">
            <a:off x="3347864" y="3501008"/>
            <a:ext cx="432048" cy="187220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ktangel 8"/>
          <p:cNvSpPr/>
          <p:nvPr/>
        </p:nvSpPr>
        <p:spPr>
          <a:xfrm>
            <a:off x="3779912" y="2382396"/>
            <a:ext cx="5266416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Save as work in progress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Save as a version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Meaning change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Typo or no meaning change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S</a:t>
            </a:r>
            <a:r>
              <a:rPr lang="en-US" sz="2800" b="1" dirty="0" smtClean="0"/>
              <a:t>ave as new, based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Save as new</a:t>
            </a:r>
            <a:endParaRPr lang="nb-NO" sz="2800" b="1" dirty="0"/>
          </a:p>
        </p:txBody>
      </p:sp>
    </p:spTree>
    <p:extLst>
      <p:ext uri="{BB962C8B-B14F-4D97-AF65-F5344CB8AC3E}">
        <p14:creationId xmlns:p14="http://schemas.microsoft.com/office/powerpoint/2010/main" val="198906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4" y="1629792"/>
            <a:ext cx="9053900" cy="36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611560" y="698793"/>
            <a:ext cx="81410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err="1" smtClean="0"/>
              <a:t>Compare</a:t>
            </a:r>
            <a:r>
              <a:rPr lang="nb-NO" sz="4000" dirty="0" smtClean="0"/>
              <a:t> </a:t>
            </a:r>
            <a:r>
              <a:rPr lang="nb-NO" sz="4000" dirty="0" err="1" smtClean="0"/>
              <a:t>changes</a:t>
            </a:r>
            <a:r>
              <a:rPr lang="nb-NO" sz="4000" dirty="0" smtClean="0"/>
              <a:t> to </a:t>
            </a:r>
            <a:r>
              <a:rPr lang="nb-NO" sz="4000" dirty="0" err="1" smtClean="0"/>
              <a:t>the</a:t>
            </a:r>
            <a:r>
              <a:rPr lang="nb-NO" sz="4000" dirty="0" smtClean="0"/>
              <a:t> latest </a:t>
            </a:r>
            <a:r>
              <a:rPr lang="nb-NO" sz="4000" dirty="0" err="1" smtClean="0"/>
              <a:t>version</a:t>
            </a:r>
            <a:endParaRPr lang="nb-NO" sz="4000" dirty="0"/>
          </a:p>
        </p:txBody>
      </p:sp>
      <p:sp>
        <p:nvSpPr>
          <p:cNvPr id="5" name="Rektangel 4"/>
          <p:cNvSpPr/>
          <p:nvPr/>
        </p:nvSpPr>
        <p:spPr>
          <a:xfrm>
            <a:off x="149526" y="5498068"/>
            <a:ext cx="5532579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[</a:t>
            </a:r>
            <a:r>
              <a:rPr lang="en-US" sz="2800" b="1" dirty="0">
                <a:solidFill>
                  <a:srgbClr val="FF0000"/>
                </a:solidFill>
              </a:rPr>
              <a:t>or: rise in the world's temperature</a:t>
            </a:r>
            <a:r>
              <a:rPr lang="en-US" sz="2800" b="1" dirty="0" smtClean="0">
                <a:solidFill>
                  <a:srgbClr val="FF0000"/>
                </a:solidFill>
              </a:rPr>
              <a:t>]</a:t>
            </a:r>
            <a:endParaRPr lang="nb-NO" sz="2800" b="1" dirty="0"/>
          </a:p>
        </p:txBody>
      </p:sp>
      <p:cxnSp>
        <p:nvCxnSpPr>
          <p:cNvPr id="6" name="Rett pil 5"/>
          <p:cNvCxnSpPr>
            <a:stCxn id="5" idx="0"/>
          </p:cNvCxnSpPr>
          <p:nvPr/>
        </p:nvCxnSpPr>
        <p:spPr>
          <a:xfrm flipV="1">
            <a:off x="2915816" y="3536808"/>
            <a:ext cx="0" cy="19612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67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1835696" y="144364"/>
            <a:ext cx="6079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smtClean="0"/>
              <a:t>Save a major </a:t>
            </a:r>
            <a:r>
              <a:rPr lang="nb-NO" sz="4000" dirty="0" err="1" smtClean="0"/>
              <a:t>version</a:t>
            </a:r>
            <a:r>
              <a:rPr lang="nb-NO" sz="4000" dirty="0" smtClean="0"/>
              <a:t> </a:t>
            </a:r>
            <a:r>
              <a:rPr lang="nb-NO" sz="4000" dirty="0" err="1" smtClean="0"/>
              <a:t>change</a:t>
            </a:r>
            <a:endParaRPr lang="nb-NO" sz="4000" dirty="0"/>
          </a:p>
        </p:txBody>
      </p:sp>
      <p:sp>
        <p:nvSpPr>
          <p:cNvPr id="9" name="Rektangel 8"/>
          <p:cNvSpPr/>
          <p:nvPr/>
        </p:nvSpPr>
        <p:spPr>
          <a:xfrm>
            <a:off x="3779912" y="2022356"/>
            <a:ext cx="5266416" cy="3539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Select version rationale code: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Conceptual improvement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Real life change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Add content element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Other change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Add  description</a:t>
            </a:r>
          </a:p>
          <a:p>
            <a:endParaRPr lang="en-US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And save</a:t>
            </a:r>
            <a:endParaRPr lang="nb-NO" sz="2800" b="1" dirty="0"/>
          </a:p>
        </p:txBody>
      </p:sp>
      <p:cxnSp>
        <p:nvCxnSpPr>
          <p:cNvPr id="10" name="Rett pil 9"/>
          <p:cNvCxnSpPr/>
          <p:nvPr/>
        </p:nvCxnSpPr>
        <p:spPr>
          <a:xfrm flipH="1">
            <a:off x="2195736" y="3861048"/>
            <a:ext cx="1584176" cy="17594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5945068" y="4653136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600" b="1" dirty="0" smtClean="0">
                <a:solidFill>
                  <a:schemeClr val="tx1"/>
                </a:solidFill>
              </a:rPr>
              <a:t>v2.0</a:t>
            </a:r>
            <a:endParaRPr lang="nb-NO" sz="1600" b="1" dirty="0">
              <a:solidFill>
                <a:schemeClr val="tx1"/>
              </a:solidFill>
            </a:endParaRPr>
          </a:p>
        </p:txBody>
      </p:sp>
      <p:cxnSp>
        <p:nvCxnSpPr>
          <p:cNvPr id="16" name="Rett pil 15"/>
          <p:cNvCxnSpPr/>
          <p:nvPr/>
        </p:nvCxnSpPr>
        <p:spPr>
          <a:xfrm>
            <a:off x="6873677" y="5085184"/>
            <a:ext cx="87248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llipse 18"/>
          <p:cNvSpPr/>
          <p:nvPr/>
        </p:nvSpPr>
        <p:spPr>
          <a:xfrm>
            <a:off x="7740352" y="4653136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600" b="1" dirty="0" smtClean="0">
                <a:solidFill>
                  <a:schemeClr val="tx1"/>
                </a:solidFill>
              </a:rPr>
              <a:t>v3.0</a:t>
            </a:r>
            <a:endParaRPr lang="nb-NO" sz="16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3" r="11810" b="6069"/>
          <a:stretch/>
        </p:blipFill>
        <p:spPr bwMode="auto">
          <a:xfrm>
            <a:off x="1" y="1119352"/>
            <a:ext cx="9176787" cy="54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ktangel 11"/>
          <p:cNvSpPr/>
          <p:nvPr/>
        </p:nvSpPr>
        <p:spPr>
          <a:xfrm>
            <a:off x="3932312" y="2174756"/>
            <a:ext cx="5266416" cy="3539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Select version rationale code: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Conceptual improvement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Real life change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Add content element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b="1" dirty="0" smtClean="0"/>
              <a:t>Other change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Add  description</a:t>
            </a:r>
          </a:p>
          <a:p>
            <a:endParaRPr lang="en-US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And save</a:t>
            </a:r>
            <a:endParaRPr lang="nb-NO" sz="2800" b="1" dirty="0"/>
          </a:p>
        </p:txBody>
      </p:sp>
      <p:cxnSp>
        <p:nvCxnSpPr>
          <p:cNvPr id="14" name="Rett pil 13"/>
          <p:cNvCxnSpPr/>
          <p:nvPr/>
        </p:nvCxnSpPr>
        <p:spPr>
          <a:xfrm flipH="1">
            <a:off x="2348136" y="4013448"/>
            <a:ext cx="1584176" cy="17594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lipse 14"/>
          <p:cNvSpPr/>
          <p:nvPr/>
        </p:nvSpPr>
        <p:spPr>
          <a:xfrm>
            <a:off x="6097468" y="4805536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600" b="1" dirty="0" smtClean="0">
                <a:solidFill>
                  <a:schemeClr val="tx1"/>
                </a:solidFill>
              </a:rPr>
              <a:t>v2.0</a:t>
            </a:r>
            <a:endParaRPr lang="nb-NO" sz="1600" b="1" dirty="0">
              <a:solidFill>
                <a:schemeClr val="tx1"/>
              </a:solidFill>
            </a:endParaRPr>
          </a:p>
        </p:txBody>
      </p:sp>
      <p:cxnSp>
        <p:nvCxnSpPr>
          <p:cNvPr id="17" name="Rett pil 16"/>
          <p:cNvCxnSpPr/>
          <p:nvPr/>
        </p:nvCxnSpPr>
        <p:spPr>
          <a:xfrm>
            <a:off x="7026077" y="5237584"/>
            <a:ext cx="87248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lipse 17"/>
          <p:cNvSpPr/>
          <p:nvPr/>
        </p:nvSpPr>
        <p:spPr>
          <a:xfrm>
            <a:off x="7892752" y="4805536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600" b="1" dirty="0" smtClean="0">
                <a:solidFill>
                  <a:schemeClr val="tx1"/>
                </a:solidFill>
              </a:rPr>
              <a:t>v3.0</a:t>
            </a:r>
            <a:endParaRPr lang="nb-NO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2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15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/>
          <p:cNvPicPr/>
          <p:nvPr/>
        </p:nvPicPr>
        <p:blipFill rotWithShape="1">
          <a:blip r:embed="rId3"/>
          <a:srcRect l="18722" t="73884" b="11105"/>
          <a:stretch/>
        </p:blipFill>
        <p:spPr bwMode="auto">
          <a:xfrm>
            <a:off x="827584" y="5877272"/>
            <a:ext cx="7632848" cy="908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107504" y="182038"/>
            <a:ext cx="90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dirty="0" err="1" smtClean="0"/>
              <a:t>Question</a:t>
            </a:r>
            <a:r>
              <a:rPr lang="nb-NO" sz="2800" dirty="0" smtClean="0"/>
              <a:t> </a:t>
            </a:r>
            <a:r>
              <a:rPr lang="nb-NO" sz="2800" dirty="0" err="1" smtClean="0"/>
              <a:t>Construct</a:t>
            </a:r>
            <a:r>
              <a:rPr lang="nb-NO" sz="2800" dirty="0" smtClean="0"/>
              <a:t> - </a:t>
            </a:r>
            <a:r>
              <a:rPr lang="nb-NO" sz="2800" dirty="0" err="1" smtClean="0"/>
              <a:t>the</a:t>
            </a:r>
            <a:r>
              <a:rPr lang="nb-NO" sz="2800" dirty="0" smtClean="0"/>
              <a:t> </a:t>
            </a:r>
            <a:r>
              <a:rPr lang="nb-NO" sz="2800" dirty="0" err="1" smtClean="0"/>
              <a:t>question</a:t>
            </a:r>
            <a:r>
              <a:rPr lang="nb-NO" sz="2800" dirty="0" smtClean="0"/>
              <a:t> as in </a:t>
            </a:r>
            <a:r>
              <a:rPr lang="nb-NO" sz="2800" dirty="0" err="1" smtClean="0"/>
              <a:t>the</a:t>
            </a:r>
            <a:r>
              <a:rPr lang="nb-NO" sz="2800" dirty="0" smtClean="0"/>
              <a:t> instrument</a:t>
            </a:r>
            <a:endParaRPr lang="nb-NO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6609"/>
          <a:stretch/>
        </p:blipFill>
        <p:spPr bwMode="auto">
          <a:xfrm>
            <a:off x="107504" y="916494"/>
            <a:ext cx="8724900" cy="456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4042792" y="1787912"/>
            <a:ext cx="4243149" cy="1785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b-NO" sz="2200" b="1" dirty="0" err="1" smtClean="0"/>
              <a:t>Add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questionnaire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specific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content</a:t>
            </a:r>
            <a:endParaRPr lang="nb-NO" sz="22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200" b="1" dirty="0" err="1" smtClean="0"/>
              <a:t>Construct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name</a:t>
            </a:r>
            <a:endParaRPr lang="nb-NO" sz="2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200" b="1" dirty="0" err="1" smtClean="0"/>
              <a:t>Instructions</a:t>
            </a:r>
            <a:endParaRPr lang="nb-NO" sz="2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200" b="1" dirty="0" err="1" smtClean="0"/>
              <a:t>Universe</a:t>
            </a:r>
            <a:endParaRPr lang="nb-NO" sz="2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200" b="1" dirty="0" err="1" smtClean="0"/>
              <a:t>External</a:t>
            </a:r>
            <a:r>
              <a:rPr lang="nb-NO" sz="2200" b="1" dirty="0" smtClean="0"/>
              <a:t> </a:t>
            </a:r>
            <a:r>
              <a:rPr lang="nb-NO" sz="2200" b="1" dirty="0" err="1" smtClean="0"/>
              <a:t>aid</a:t>
            </a:r>
            <a:r>
              <a:rPr lang="nb-NO" sz="2200" b="1" dirty="0" smtClean="0"/>
              <a:t>, e.g. </a:t>
            </a:r>
            <a:r>
              <a:rPr lang="nb-NO" sz="2200" b="1" dirty="0" err="1" smtClean="0"/>
              <a:t>showcard</a:t>
            </a:r>
            <a:endParaRPr lang="nb-NO" sz="2200" b="1" dirty="0"/>
          </a:p>
        </p:txBody>
      </p:sp>
      <p:cxnSp>
        <p:nvCxnSpPr>
          <p:cNvPr id="6" name="Rett pil 5"/>
          <p:cNvCxnSpPr/>
          <p:nvPr/>
        </p:nvCxnSpPr>
        <p:spPr>
          <a:xfrm flipH="1">
            <a:off x="2123728" y="4365104"/>
            <a:ext cx="2088232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tt pil 8"/>
          <p:cNvCxnSpPr/>
          <p:nvPr/>
        </p:nvCxnSpPr>
        <p:spPr>
          <a:xfrm flipH="1" flipV="1">
            <a:off x="1547664" y="1898248"/>
            <a:ext cx="2520280" cy="613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36"/>
          <a:stretch/>
        </p:blipFill>
        <p:spPr bwMode="auto">
          <a:xfrm>
            <a:off x="4211960" y="3756768"/>
            <a:ext cx="3938390" cy="2192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79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57" y="1926229"/>
            <a:ext cx="9191375" cy="35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ktangel 2"/>
          <p:cNvSpPr/>
          <p:nvPr/>
        </p:nvSpPr>
        <p:spPr>
          <a:xfrm>
            <a:off x="516937" y="5013176"/>
            <a:ext cx="8064896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/>
              <a:t>‘Do </a:t>
            </a:r>
            <a:r>
              <a:rPr lang="en-US" sz="2800" b="1" dirty="0"/>
              <a:t>you think that climate change </a:t>
            </a:r>
            <a:r>
              <a:rPr lang="en-US" sz="2800" b="1" dirty="0" smtClean="0"/>
              <a:t>is </a:t>
            </a:r>
            <a:r>
              <a:rPr lang="en-US" sz="2800" b="1" dirty="0"/>
              <a:t>caused by natural processes, human activity or both</a:t>
            </a:r>
            <a:r>
              <a:rPr lang="en-US" sz="2800" b="1" dirty="0" smtClean="0"/>
              <a:t>?’</a:t>
            </a:r>
            <a:endParaRPr lang="nb-NO" sz="2800" b="1" dirty="0"/>
          </a:p>
        </p:txBody>
      </p:sp>
      <p:cxnSp>
        <p:nvCxnSpPr>
          <p:cNvPr id="4" name="Rett pil 3"/>
          <p:cNvCxnSpPr/>
          <p:nvPr/>
        </p:nvCxnSpPr>
        <p:spPr>
          <a:xfrm flipV="1">
            <a:off x="4067944" y="3933056"/>
            <a:ext cx="0" cy="1080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ktangel 6"/>
          <p:cNvSpPr/>
          <p:nvPr/>
        </p:nvSpPr>
        <p:spPr>
          <a:xfrm>
            <a:off x="107504" y="908720"/>
            <a:ext cx="9208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3100" dirty="0" err="1" smtClean="0"/>
              <a:t>Associate</a:t>
            </a:r>
            <a:r>
              <a:rPr lang="nb-NO" sz="3100" dirty="0" smtClean="0"/>
              <a:t> </a:t>
            </a:r>
            <a:r>
              <a:rPr lang="nb-NO" sz="3100" dirty="0" err="1" smtClean="0"/>
              <a:t>corrected</a:t>
            </a:r>
            <a:r>
              <a:rPr lang="nb-NO" sz="3100" dirty="0" smtClean="0"/>
              <a:t> </a:t>
            </a:r>
            <a:r>
              <a:rPr lang="nb-NO" sz="3100" dirty="0" err="1" smtClean="0"/>
              <a:t>question</a:t>
            </a:r>
            <a:r>
              <a:rPr lang="nb-NO" sz="3100" dirty="0" smtClean="0"/>
              <a:t> </a:t>
            </a:r>
            <a:r>
              <a:rPr lang="nb-NO" sz="3100" dirty="0" err="1" smtClean="0"/>
              <a:t>version</a:t>
            </a:r>
            <a:r>
              <a:rPr lang="nb-NO" sz="3100" dirty="0" smtClean="0"/>
              <a:t> </a:t>
            </a:r>
            <a:r>
              <a:rPr lang="nb-NO" sz="3100" dirty="0" err="1" smtClean="0"/>
              <a:t>with</a:t>
            </a:r>
            <a:r>
              <a:rPr lang="nb-NO" sz="3100" dirty="0" smtClean="0"/>
              <a:t> </a:t>
            </a:r>
            <a:r>
              <a:rPr lang="nb-NO" sz="3100" dirty="0" err="1" smtClean="0"/>
              <a:t>the</a:t>
            </a:r>
            <a:r>
              <a:rPr lang="nb-NO" sz="3100" dirty="0" smtClean="0"/>
              <a:t> </a:t>
            </a:r>
            <a:r>
              <a:rPr lang="nb-NO" sz="3100" dirty="0" err="1" smtClean="0"/>
              <a:t>concept</a:t>
            </a:r>
            <a:endParaRPr lang="nb-NO" sz="3100" dirty="0"/>
          </a:p>
        </p:txBody>
      </p:sp>
    </p:spTree>
    <p:extLst>
      <p:ext uri="{BB962C8B-B14F-4D97-AF65-F5344CB8AC3E}">
        <p14:creationId xmlns:p14="http://schemas.microsoft.com/office/powerpoint/2010/main" val="158512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1"/>
          <a:stretch/>
        </p:blipFill>
        <p:spPr bwMode="auto">
          <a:xfrm>
            <a:off x="1" y="1196752"/>
            <a:ext cx="9116721" cy="513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ktangel 2"/>
          <p:cNvSpPr/>
          <p:nvPr/>
        </p:nvSpPr>
        <p:spPr>
          <a:xfrm>
            <a:off x="229617" y="332656"/>
            <a:ext cx="8522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4000" dirty="0" err="1" smtClean="0"/>
              <a:t>Publish</a:t>
            </a:r>
            <a:r>
              <a:rPr lang="nb-NO" sz="4000" dirty="0" smtClean="0"/>
              <a:t> </a:t>
            </a:r>
            <a:r>
              <a:rPr lang="nb-NO" sz="4000" dirty="0" err="1" smtClean="0"/>
              <a:t>concept</a:t>
            </a:r>
            <a:r>
              <a:rPr lang="nb-NO" sz="4000" dirty="0" smtClean="0"/>
              <a:t> and </a:t>
            </a:r>
            <a:r>
              <a:rPr lang="nb-NO" sz="4000" dirty="0" err="1" smtClean="0"/>
              <a:t>question</a:t>
            </a:r>
            <a:r>
              <a:rPr lang="nb-NO" sz="4000" dirty="0" smtClean="0"/>
              <a:t> for </a:t>
            </a:r>
            <a:r>
              <a:rPr lang="nb-NO" sz="4000" dirty="0" err="1" smtClean="0"/>
              <a:t>review</a:t>
            </a:r>
            <a:endParaRPr lang="nb-NO" sz="4000" dirty="0"/>
          </a:p>
        </p:txBody>
      </p:sp>
      <p:sp>
        <p:nvSpPr>
          <p:cNvPr id="4" name="Rektangel 3"/>
          <p:cNvSpPr/>
          <p:nvPr/>
        </p:nvSpPr>
        <p:spPr>
          <a:xfrm>
            <a:off x="4499992" y="3789040"/>
            <a:ext cx="4464496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/>
              <a:t>Internal publication for the</a:t>
            </a:r>
          </a:p>
          <a:p>
            <a:r>
              <a:rPr lang="en-US" sz="2800" b="1" dirty="0" smtClean="0"/>
              <a:t>‘Pilot’ milestone</a:t>
            </a:r>
            <a:endParaRPr lang="nb-NO" sz="2800" b="1" dirty="0"/>
          </a:p>
        </p:txBody>
      </p:sp>
      <p:cxnSp>
        <p:nvCxnSpPr>
          <p:cNvPr id="5" name="Rett pil 4"/>
          <p:cNvCxnSpPr/>
          <p:nvPr/>
        </p:nvCxnSpPr>
        <p:spPr>
          <a:xfrm flipH="1">
            <a:off x="3851920" y="4437112"/>
            <a:ext cx="63889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82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88183" y="1628800"/>
            <a:ext cx="8988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600" dirty="0" err="1" smtClean="0"/>
              <a:t>Ideas</a:t>
            </a:r>
            <a:r>
              <a:rPr lang="nb-NO" sz="3600" dirty="0" smtClean="0"/>
              <a:t> for </a:t>
            </a:r>
            <a:r>
              <a:rPr lang="nb-NO" sz="3600" dirty="0" err="1" smtClean="0"/>
              <a:t>upgrade</a:t>
            </a:r>
            <a:r>
              <a:rPr lang="nb-NO" sz="3600" dirty="0" smtClean="0"/>
              <a:t> and </a:t>
            </a:r>
            <a:r>
              <a:rPr lang="nb-NO" sz="3600" dirty="0" err="1" smtClean="0"/>
              <a:t>further</a:t>
            </a:r>
            <a:r>
              <a:rPr lang="nb-NO" sz="3600" dirty="0" smtClean="0"/>
              <a:t> </a:t>
            </a:r>
            <a:r>
              <a:rPr lang="nb-NO" sz="3600" dirty="0" err="1" smtClean="0"/>
              <a:t>development</a:t>
            </a:r>
            <a:r>
              <a:rPr lang="nb-NO" sz="3600" dirty="0" smtClean="0"/>
              <a:t> </a:t>
            </a:r>
            <a:endParaRPr lang="nb-NO" sz="3600" i="1" dirty="0" smtClean="0"/>
          </a:p>
          <a:p>
            <a:pPr algn="ctr"/>
            <a:endParaRPr lang="nb-NO" sz="3600" dirty="0"/>
          </a:p>
        </p:txBody>
      </p:sp>
      <p:sp>
        <p:nvSpPr>
          <p:cNvPr id="6" name="TekstSylinder 5"/>
          <p:cNvSpPr txBox="1"/>
          <p:nvPr/>
        </p:nvSpPr>
        <p:spPr>
          <a:xfrm>
            <a:off x="527959" y="4868865"/>
            <a:ext cx="836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dirty="0" smtClean="0"/>
              <a:t>Web survey (</a:t>
            </a:r>
            <a:r>
              <a:rPr lang="nb-NO" sz="2400" dirty="0" err="1" smtClean="0"/>
              <a:t>implemented</a:t>
            </a:r>
            <a:r>
              <a:rPr lang="nb-NO" sz="2400" dirty="0" smtClean="0"/>
              <a:t> instrument)</a:t>
            </a:r>
            <a:endParaRPr lang="nb-NO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3"/>
          <a:stretch/>
        </p:blipFill>
        <p:spPr bwMode="auto">
          <a:xfrm>
            <a:off x="3059832" y="476672"/>
            <a:ext cx="2601900" cy="927028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519140" y="3449156"/>
            <a:ext cx="836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dirty="0" err="1" smtClean="0"/>
              <a:t>Questionnaire</a:t>
            </a:r>
            <a:r>
              <a:rPr lang="nb-NO" sz="2400" dirty="0" smtClean="0"/>
              <a:t> </a:t>
            </a:r>
            <a:r>
              <a:rPr lang="nb-NO" sz="2400" dirty="0" err="1" smtClean="0"/>
              <a:t>sequences</a:t>
            </a:r>
            <a:r>
              <a:rPr lang="nb-NO" sz="2400" dirty="0" smtClean="0"/>
              <a:t> (</a:t>
            </a:r>
            <a:r>
              <a:rPr lang="nb-NO" sz="2400" dirty="0" err="1" smtClean="0"/>
              <a:t>question</a:t>
            </a:r>
            <a:r>
              <a:rPr lang="nb-NO" sz="2400" dirty="0" smtClean="0"/>
              <a:t> </a:t>
            </a:r>
            <a:r>
              <a:rPr lang="nb-NO" sz="2400" dirty="0" err="1" smtClean="0"/>
              <a:t>batteries</a:t>
            </a:r>
            <a:r>
              <a:rPr lang="nb-NO" sz="2400" dirty="0" smtClean="0"/>
              <a:t>, skip </a:t>
            </a:r>
            <a:r>
              <a:rPr lang="nb-NO" sz="2400" dirty="0" err="1" smtClean="0"/>
              <a:t>logic</a:t>
            </a:r>
            <a:r>
              <a:rPr lang="nb-NO" sz="2400" dirty="0" smtClean="0"/>
              <a:t>) </a:t>
            </a:r>
            <a:endParaRPr lang="nb-NO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541778" y="4149080"/>
            <a:ext cx="836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dirty="0" err="1" smtClean="0"/>
              <a:t>Question</a:t>
            </a:r>
            <a:r>
              <a:rPr lang="nb-NO" sz="2400" dirty="0" smtClean="0"/>
              <a:t> grids</a:t>
            </a:r>
            <a:endParaRPr lang="nb-NO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kstSylinder 8"/>
          <p:cNvSpPr txBox="1"/>
          <p:nvPr/>
        </p:nvSpPr>
        <p:spPr>
          <a:xfrm>
            <a:off x="540788" y="2708920"/>
            <a:ext cx="836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dirty="0" smtClean="0"/>
              <a:t>UI </a:t>
            </a:r>
            <a:r>
              <a:rPr lang="nb-NO" sz="2400" dirty="0" err="1" smtClean="0"/>
              <a:t>enhancements</a:t>
            </a:r>
            <a:endParaRPr lang="nb-NO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kstSylinder 9"/>
          <p:cNvSpPr txBox="1"/>
          <p:nvPr/>
        </p:nvSpPr>
        <p:spPr>
          <a:xfrm>
            <a:off x="573428" y="5589240"/>
            <a:ext cx="836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dirty="0" smtClean="0"/>
              <a:t>Import to </a:t>
            </a:r>
            <a:r>
              <a:rPr lang="nb-NO" sz="2400" dirty="0" err="1" smtClean="0"/>
              <a:t>the</a:t>
            </a:r>
            <a:r>
              <a:rPr lang="nb-NO" sz="2400" dirty="0" smtClean="0"/>
              <a:t> </a:t>
            </a:r>
            <a:r>
              <a:rPr lang="nb-NO" sz="2400" dirty="0" err="1" smtClean="0"/>
              <a:t>tool</a:t>
            </a:r>
            <a:endParaRPr lang="nb-NO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37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360885" y="1628800"/>
            <a:ext cx="8652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400" dirty="0" smtClean="0"/>
              <a:t>Special </a:t>
            </a:r>
            <a:r>
              <a:rPr lang="nb-NO" sz="4400" dirty="0" err="1" smtClean="0"/>
              <a:t>thanks</a:t>
            </a:r>
            <a:r>
              <a:rPr lang="nb-NO" sz="4400" dirty="0" smtClean="0"/>
              <a:t> to</a:t>
            </a:r>
            <a:endParaRPr lang="nb-NO" sz="4400" dirty="0"/>
          </a:p>
        </p:txBody>
      </p:sp>
      <p:sp>
        <p:nvSpPr>
          <p:cNvPr id="3" name="TekstSylinder 2"/>
          <p:cNvSpPr txBox="1"/>
          <p:nvPr/>
        </p:nvSpPr>
        <p:spPr>
          <a:xfrm>
            <a:off x="402614" y="2636912"/>
            <a:ext cx="8568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 dirty="0" smtClean="0"/>
              <a:t>Dag Ø. Heradstveit, Håvard V. Bakkmoen, Knut </a:t>
            </a:r>
            <a:r>
              <a:rPr lang="nb-NO" sz="2400" dirty="0"/>
              <a:t>K</a:t>
            </a:r>
            <a:r>
              <a:rPr lang="nb-NO" sz="2400" dirty="0" smtClean="0"/>
              <a:t>algraff Skjåk, Benjamin </a:t>
            </a:r>
            <a:r>
              <a:rPr lang="nb-NO" sz="2400" dirty="0" err="1" smtClean="0"/>
              <a:t>Beuster</a:t>
            </a:r>
            <a:endParaRPr lang="nb-NO" sz="2400" dirty="0" smtClean="0"/>
          </a:p>
          <a:p>
            <a:pPr algn="ctr"/>
            <a:r>
              <a:rPr lang="nb-NO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Norwegian Centre for Research Data - NSD  </a:t>
            </a:r>
            <a:endParaRPr lang="nb-NO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575184" y="4171146"/>
            <a:ext cx="82238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 dirty="0" smtClean="0"/>
              <a:t>Yvette </a:t>
            </a:r>
            <a:r>
              <a:rPr lang="nb-NO" sz="2400" dirty="0" err="1" smtClean="0"/>
              <a:t>Prestage</a:t>
            </a:r>
            <a:r>
              <a:rPr lang="nb-NO" sz="2400" dirty="0" smtClean="0"/>
              <a:t>, Virginia Roos, Sally </a:t>
            </a:r>
            <a:r>
              <a:rPr lang="nb-NO" sz="2400" dirty="0" err="1" smtClean="0"/>
              <a:t>Widdop</a:t>
            </a:r>
            <a:endParaRPr lang="nb-NO" sz="2400" dirty="0" smtClean="0"/>
          </a:p>
          <a:p>
            <a:pPr algn="ctr"/>
            <a:r>
              <a:rPr lang="nb-NO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ESS HQ, City </a:t>
            </a:r>
            <a:r>
              <a:rPr lang="nb-NO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University</a:t>
            </a:r>
            <a:r>
              <a:rPr lang="nb-NO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London</a:t>
            </a:r>
          </a:p>
          <a:p>
            <a:endParaRPr lang="nb-NO" sz="2400" dirty="0"/>
          </a:p>
        </p:txBody>
      </p:sp>
      <p:sp>
        <p:nvSpPr>
          <p:cNvPr id="6" name="TekstSylinder 5"/>
          <p:cNvSpPr txBox="1"/>
          <p:nvPr/>
        </p:nvSpPr>
        <p:spPr>
          <a:xfrm>
            <a:off x="553203" y="5310303"/>
            <a:ext cx="83678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 dirty="0" smtClean="0"/>
              <a:t>Joachim Wackerow</a:t>
            </a:r>
          </a:p>
          <a:p>
            <a:pPr algn="ctr"/>
            <a:r>
              <a:rPr lang="nb-NO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Consultant</a:t>
            </a:r>
            <a:endParaRPr lang="nb-NO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3"/>
          <a:stretch/>
        </p:blipFill>
        <p:spPr bwMode="auto">
          <a:xfrm>
            <a:off x="3059832" y="476672"/>
            <a:ext cx="2601900" cy="927028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78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Sylinder 4"/>
          <p:cNvSpPr txBox="1"/>
          <p:nvPr/>
        </p:nvSpPr>
        <p:spPr>
          <a:xfrm>
            <a:off x="539551" y="4005064"/>
            <a:ext cx="83159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 dirty="0" smtClean="0"/>
              <a:t>QDDT </a:t>
            </a:r>
            <a:r>
              <a:rPr lang="nb-NO" sz="2400" dirty="0" err="1" smtClean="0"/>
              <a:t>project</a:t>
            </a:r>
            <a:r>
              <a:rPr lang="nb-NO" sz="2400" dirty="0" smtClean="0"/>
              <a:t> </a:t>
            </a:r>
            <a:r>
              <a:rPr lang="nb-NO" sz="2400" dirty="0" err="1" smtClean="0"/>
              <a:t>site</a:t>
            </a:r>
            <a:r>
              <a:rPr lang="nb-NO" sz="2400" dirty="0" smtClean="0"/>
              <a:t>:</a:t>
            </a:r>
            <a:endParaRPr lang="nb-NO" sz="2800" dirty="0" smtClean="0"/>
          </a:p>
          <a:p>
            <a:pPr algn="ctr"/>
            <a:r>
              <a:rPr lang="nb-NO" sz="2800" dirty="0" smtClean="0"/>
              <a:t>https://github.com/DASISH/qddt-client/wiki</a:t>
            </a:r>
            <a:endParaRPr lang="nb-NO" sz="2400" i="1" dirty="0"/>
          </a:p>
          <a:p>
            <a:pPr algn="ctr"/>
            <a:endParaRPr lang="nb-NO" sz="2400" i="1" dirty="0" smtClean="0"/>
          </a:p>
          <a:p>
            <a:pPr algn="ctr"/>
            <a:r>
              <a:rPr lang="nb-NO" sz="2400" i="1" dirty="0" err="1" smtClean="0"/>
              <a:t>Please</a:t>
            </a:r>
            <a:r>
              <a:rPr lang="nb-NO" sz="2400" i="1" dirty="0" smtClean="0"/>
              <a:t> </a:t>
            </a:r>
            <a:r>
              <a:rPr lang="nb-NO" sz="2400" i="1" dirty="0" err="1" smtClean="0"/>
              <a:t>contact</a:t>
            </a:r>
            <a:r>
              <a:rPr lang="nb-NO" sz="2400" i="1" dirty="0" smtClean="0"/>
              <a:t> </a:t>
            </a:r>
            <a:r>
              <a:rPr lang="nb-NO" sz="2400" i="1" dirty="0" err="1" smtClean="0"/>
              <a:t>us</a:t>
            </a:r>
            <a:r>
              <a:rPr lang="nb-NO" sz="2400" i="1" dirty="0" smtClean="0"/>
              <a:t> at: surveytools@nsd.no</a:t>
            </a:r>
          </a:p>
          <a:p>
            <a:pPr algn="ctr"/>
            <a:endParaRPr lang="nb-NO" sz="2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3"/>
          <a:stretch/>
        </p:blipFill>
        <p:spPr bwMode="auto">
          <a:xfrm>
            <a:off x="3332268" y="865873"/>
            <a:ext cx="2601900" cy="927028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351201" y="2461445"/>
            <a:ext cx="86524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800" dirty="0" err="1" smtClean="0"/>
              <a:t>Thank</a:t>
            </a:r>
            <a:r>
              <a:rPr lang="nb-NO" sz="4800" dirty="0" smtClean="0"/>
              <a:t> </a:t>
            </a:r>
            <a:r>
              <a:rPr lang="nb-NO" sz="4800" dirty="0" err="1" smtClean="0"/>
              <a:t>you</a:t>
            </a:r>
            <a:r>
              <a:rPr lang="nb-NO" sz="4800" dirty="0" smtClean="0"/>
              <a:t> for </a:t>
            </a:r>
            <a:r>
              <a:rPr lang="nb-NO" sz="4800" dirty="0" err="1" smtClean="0"/>
              <a:t>your</a:t>
            </a:r>
            <a:r>
              <a:rPr lang="nb-NO" sz="4800" dirty="0" smtClean="0"/>
              <a:t> </a:t>
            </a:r>
            <a:r>
              <a:rPr lang="nb-NO" sz="4800" dirty="0" err="1" smtClean="0"/>
              <a:t>attention</a:t>
            </a:r>
            <a:r>
              <a:rPr lang="nb-NO" sz="4800" dirty="0" smtClean="0"/>
              <a:t>!</a:t>
            </a:r>
            <a:endParaRPr lang="nb-NO" sz="4800" i="1" dirty="0" smtClean="0"/>
          </a:p>
          <a:p>
            <a:pPr algn="ctr"/>
            <a:endParaRPr lang="nb-NO" sz="4800" dirty="0"/>
          </a:p>
        </p:txBody>
      </p:sp>
    </p:spTree>
    <p:extLst>
      <p:ext uri="{BB962C8B-B14F-4D97-AF65-F5344CB8AC3E}">
        <p14:creationId xmlns:p14="http://schemas.microsoft.com/office/powerpoint/2010/main" val="273212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99592" y="1484784"/>
            <a:ext cx="7593751" cy="648072"/>
          </a:xfrm>
        </p:spPr>
        <p:txBody>
          <a:bodyPr>
            <a:noAutofit/>
          </a:bodyPr>
          <a:lstStyle/>
          <a:p>
            <a:pPr algn="l"/>
            <a:r>
              <a:rPr lang="nb-NO" sz="2000" u="sng" dirty="0" smtClean="0">
                <a:latin typeface="+mn-lt"/>
              </a:rPr>
              <a:t/>
            </a:r>
            <a:br>
              <a:rPr lang="nb-NO" sz="2000" u="sng" dirty="0" smtClean="0">
                <a:latin typeface="+mn-lt"/>
              </a:rPr>
            </a:br>
            <a:r>
              <a:rPr lang="nb-NO" sz="2000" dirty="0">
                <a:latin typeface="+mn-lt"/>
              </a:rPr>
              <a:t/>
            </a:r>
            <a:br>
              <a:rPr lang="nb-NO" sz="2000" dirty="0">
                <a:latin typeface="+mn-lt"/>
              </a:rPr>
            </a:br>
            <a:r>
              <a:rPr lang="nb-NO" sz="2000" dirty="0">
                <a:latin typeface="+mn-lt"/>
              </a:rPr>
              <a:t/>
            </a:r>
            <a:br>
              <a:rPr lang="nb-NO" sz="2000" dirty="0">
                <a:latin typeface="+mn-lt"/>
              </a:rPr>
            </a:br>
            <a:r>
              <a:rPr lang="nb-NO" sz="2000" dirty="0">
                <a:latin typeface="+mn-lt"/>
              </a:rPr>
              <a:t/>
            </a:r>
            <a:br>
              <a:rPr lang="nb-NO" sz="2000" dirty="0">
                <a:latin typeface="+mn-lt"/>
              </a:rPr>
            </a:br>
            <a:r>
              <a:rPr lang="nb-NO" sz="2000" dirty="0">
                <a:latin typeface="+mn-lt"/>
              </a:rPr>
              <a:t>T</a:t>
            </a:r>
            <a:r>
              <a:rPr lang="en-US" sz="2000" dirty="0">
                <a:latin typeface="+mn-lt"/>
              </a:rPr>
              <a:t>his presentation is offered under license </a:t>
            </a:r>
            <a:r>
              <a:rPr lang="en-US" sz="2000" dirty="0">
                <a:latin typeface="+mn-lt"/>
                <a:hlinkClick r:id="rId2"/>
              </a:rPr>
              <a:t>CC-BY 4.0</a:t>
            </a:r>
            <a:r>
              <a:rPr lang="en-US" sz="2000" dirty="0">
                <a:latin typeface="+mn-lt"/>
              </a:rPr>
              <a:t/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/>
            </a:r>
            <a:br>
              <a:rPr lang="en-US" sz="2000" dirty="0">
                <a:latin typeface="+mn-lt"/>
              </a:rPr>
            </a:br>
            <a:r>
              <a:rPr lang="en-US" sz="2000" dirty="0">
                <a:latin typeface="+mn-lt"/>
              </a:rPr>
              <a:t>The license does not apply to the following copyrighted material used in </a:t>
            </a:r>
            <a:r>
              <a:rPr lang="en-US" sz="2000" dirty="0" smtClean="0">
                <a:latin typeface="+mn-lt"/>
              </a:rPr>
              <a:t>this presentation:</a:t>
            </a:r>
            <a:endParaRPr lang="nb-NO" sz="2000" dirty="0">
              <a:latin typeface="+mn-lt"/>
            </a:endParaRP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99592" y="3762569"/>
            <a:ext cx="6885765" cy="1695364"/>
          </a:xfrm>
        </p:spPr>
        <p:txBody>
          <a:bodyPr>
            <a:noAutofit/>
          </a:bodyPr>
          <a:lstStyle/>
          <a:p>
            <a:r>
              <a:rPr lang="nb-NO" sz="2000" dirty="0"/>
              <a:t>The logo </a:t>
            </a:r>
            <a:r>
              <a:rPr lang="nb-NO" sz="2000" dirty="0" err="1"/>
              <a:t>of</a:t>
            </a:r>
            <a:r>
              <a:rPr lang="nb-NO" sz="2000" dirty="0"/>
              <a:t> NSD</a:t>
            </a:r>
            <a:r>
              <a:rPr lang="nb-NO" sz="2000" dirty="0" smtClean="0"/>
              <a:t>:</a:t>
            </a:r>
            <a:endParaRPr lang="nb-NO" sz="1600" dirty="0"/>
          </a:p>
          <a:p>
            <a:endParaRPr lang="nb-NO" sz="1600" dirty="0" smtClean="0"/>
          </a:p>
          <a:p>
            <a:endParaRPr lang="nb-NO" sz="1600" dirty="0"/>
          </a:p>
          <a:p>
            <a:r>
              <a:rPr lang="nb-NO" sz="2000" dirty="0"/>
              <a:t>The logo </a:t>
            </a:r>
            <a:r>
              <a:rPr lang="nb-NO" sz="2000" dirty="0" err="1"/>
              <a:t>of</a:t>
            </a:r>
            <a:r>
              <a:rPr lang="nb-NO" sz="2000" dirty="0"/>
              <a:t> SERISS:</a:t>
            </a:r>
          </a:p>
          <a:p>
            <a:pPr marL="0" indent="0">
              <a:buNone/>
            </a:pPr>
            <a:endParaRPr lang="nb-NO" sz="1600" dirty="0"/>
          </a:p>
          <a:p>
            <a:endParaRPr lang="nb-NO" sz="1600" dirty="0"/>
          </a:p>
          <a:p>
            <a:r>
              <a:rPr lang="nb-NO" sz="2000" dirty="0"/>
              <a:t>The logo </a:t>
            </a:r>
            <a:r>
              <a:rPr lang="nb-NO" sz="2000" dirty="0" err="1"/>
              <a:t>of</a:t>
            </a:r>
            <a:r>
              <a:rPr lang="nb-NO" sz="2000" dirty="0"/>
              <a:t> DASISH: </a:t>
            </a:r>
          </a:p>
          <a:p>
            <a:endParaRPr lang="nb-NO" sz="1600" dirty="0"/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52016"/>
            <a:ext cx="1356922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5478893"/>
            <a:ext cx="1979998" cy="79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653136"/>
            <a:ext cx="3283784" cy="540000"/>
          </a:xfrm>
          <a:prstGeom prst="rect">
            <a:avLst/>
          </a:prstGeom>
        </p:spPr>
      </p:pic>
      <p:sp>
        <p:nvSpPr>
          <p:cNvPr id="4" name="TekstSylinder 3"/>
          <p:cNvSpPr txBox="1"/>
          <p:nvPr/>
        </p:nvSpPr>
        <p:spPr>
          <a:xfrm>
            <a:off x="3851920" y="939154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u="sng" dirty="0"/>
              <a:t>License</a:t>
            </a:r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34616209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3"/>
          <a:stretch/>
        </p:blipFill>
        <p:spPr bwMode="auto">
          <a:xfrm>
            <a:off x="1031211" y="576672"/>
            <a:ext cx="2601595" cy="926465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317277" y="1988840"/>
            <a:ext cx="8423020" cy="3477871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endParaRPr lang="nb-NO" sz="2400" dirty="0" smtClean="0">
              <a:latin typeface="Calibri" panose="020F0502020204030204" pitchFamily="34" charset="0"/>
            </a:endParaRPr>
          </a:p>
          <a:p>
            <a:pPr marL="285736" indent="-285736">
              <a:buFont typeface="Arial" panose="020B0604020202020204" pitchFamily="34" charset="0"/>
              <a:buChar char="•"/>
            </a:pPr>
            <a:r>
              <a:rPr lang="nb-NO" sz="2800" dirty="0" smtClean="0">
                <a:latin typeface="Calibri" panose="020F0502020204030204" pitchFamily="34" charset="0"/>
              </a:rPr>
              <a:t>A web-</a:t>
            </a:r>
            <a:r>
              <a:rPr lang="nb-NO" sz="2800" dirty="0" err="1" smtClean="0">
                <a:latin typeface="Calibri" panose="020F0502020204030204" pitchFamily="34" charset="0"/>
              </a:rPr>
              <a:t>based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tool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helping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researchers</a:t>
            </a:r>
            <a:r>
              <a:rPr lang="nb-NO" sz="2800" dirty="0" smtClean="0">
                <a:latin typeface="Calibri" panose="020F0502020204030204" pitchFamily="34" charset="0"/>
              </a:rPr>
              <a:t> to </a:t>
            </a:r>
            <a:r>
              <a:rPr lang="nb-NO" sz="2800" dirty="0" err="1" smtClean="0">
                <a:latin typeface="Calibri" panose="020F0502020204030204" pitchFamily="34" charset="0"/>
              </a:rPr>
              <a:t>develop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thematic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questionnaire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modules</a:t>
            </a:r>
            <a:r>
              <a:rPr lang="nb-NO" sz="2800" dirty="0" smtClean="0">
                <a:latin typeface="Calibri" panose="020F0502020204030204" pitchFamily="34" charset="0"/>
              </a:rPr>
              <a:t> (</a:t>
            </a:r>
            <a:r>
              <a:rPr lang="nb-NO" sz="2800" dirty="0" err="1" smtClean="0">
                <a:latin typeface="Calibri" panose="020F0502020204030204" pitchFamily="34" charset="0"/>
              </a:rPr>
              <a:t>concepts</a:t>
            </a:r>
            <a:r>
              <a:rPr lang="nb-NO" sz="2800" dirty="0" smtClean="0">
                <a:latin typeface="Calibri" panose="020F0502020204030204" pitchFamily="34" charset="0"/>
              </a:rPr>
              <a:t> and questions) for a </a:t>
            </a:r>
            <a:r>
              <a:rPr lang="nb-NO" sz="2800" dirty="0" err="1" smtClean="0">
                <a:latin typeface="Calibri" panose="020F0502020204030204" pitchFamily="34" charset="0"/>
              </a:rPr>
              <a:t>conceptual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questionnaire</a:t>
            </a:r>
            <a:endParaRPr lang="nb-NO" sz="2800" dirty="0" smtClean="0">
              <a:latin typeface="Calibri" panose="020F0502020204030204" pitchFamily="34" charset="0"/>
            </a:endParaRPr>
          </a:p>
          <a:p>
            <a:endParaRPr lang="nb-NO" sz="2800" dirty="0">
              <a:latin typeface="Calibri" panose="020F0502020204030204" pitchFamily="34" charset="0"/>
            </a:endParaRPr>
          </a:p>
          <a:p>
            <a:pPr marL="285736" indent="-285736">
              <a:buFont typeface="Arial" panose="020B0604020202020204" pitchFamily="34" charset="0"/>
              <a:buChar char="•"/>
            </a:pPr>
            <a:r>
              <a:rPr lang="nb-NO" sz="2800" dirty="0" err="1" smtClean="0">
                <a:latin typeface="Calibri" panose="020F0502020204030204" pitchFamily="34" charset="0"/>
              </a:rPr>
              <a:t>Captures</a:t>
            </a:r>
            <a:r>
              <a:rPr lang="nb-NO" sz="2800" dirty="0" smtClean="0">
                <a:latin typeface="Calibri" panose="020F0502020204030204" pitchFamily="34" charset="0"/>
              </a:rPr>
              <a:t> and displays </a:t>
            </a:r>
            <a:r>
              <a:rPr lang="nb-NO" sz="2800" dirty="0" err="1" smtClean="0">
                <a:latin typeface="Calibri" panose="020F0502020204030204" pitchFamily="34" charset="0"/>
              </a:rPr>
              <a:t>the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development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history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of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the</a:t>
            </a:r>
            <a:r>
              <a:rPr lang="nb-NO" sz="2800" dirty="0" smtClean="0">
                <a:latin typeface="Calibri" panose="020F0502020204030204" pitchFamily="34" charset="0"/>
              </a:rPr>
              <a:t> different </a:t>
            </a:r>
            <a:r>
              <a:rPr lang="nb-NO" sz="2800" dirty="0" err="1" smtClean="0">
                <a:latin typeface="Calibri" panose="020F0502020204030204" pitchFamily="34" charset="0"/>
              </a:rPr>
              <a:t>items</a:t>
            </a:r>
            <a:r>
              <a:rPr lang="nb-NO" sz="2800" dirty="0" smtClean="0">
                <a:latin typeface="Calibri" panose="020F0502020204030204" pitchFamily="34" charset="0"/>
              </a:rPr>
              <a:t>, for </a:t>
            </a:r>
            <a:r>
              <a:rPr lang="nb-NO" sz="2800" dirty="0" err="1" smtClean="0">
                <a:latin typeface="Calibri" panose="020F0502020204030204" pitchFamily="34" charset="0"/>
              </a:rPr>
              <a:t>example</a:t>
            </a:r>
            <a:r>
              <a:rPr lang="nb-NO" sz="2800" dirty="0" smtClean="0">
                <a:latin typeface="Calibri" panose="020F0502020204030204" pitchFamily="34" charset="0"/>
              </a:rPr>
              <a:t> questions</a:t>
            </a:r>
            <a:endParaRPr lang="nb-NO" sz="2800" dirty="0">
              <a:latin typeface="Calibri" panose="020F0502020204030204" pitchFamily="34" charset="0"/>
            </a:endParaRPr>
          </a:p>
          <a:p>
            <a:endParaRPr lang="nb-NO" sz="2800" dirty="0">
              <a:latin typeface="Calibri" panose="020F0502020204030204" pitchFamily="34" charset="0"/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4101196" y="764704"/>
            <a:ext cx="2846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800" dirty="0" err="1" smtClean="0"/>
              <a:t>What</a:t>
            </a:r>
            <a:r>
              <a:rPr lang="nb-NO" sz="4800" dirty="0" smtClean="0"/>
              <a:t> is it?</a:t>
            </a:r>
            <a:endParaRPr lang="nb-NO" sz="4800" dirty="0"/>
          </a:p>
        </p:txBody>
      </p:sp>
    </p:spTree>
    <p:extLst>
      <p:ext uri="{BB962C8B-B14F-4D97-AF65-F5344CB8AC3E}">
        <p14:creationId xmlns:p14="http://schemas.microsoft.com/office/powerpoint/2010/main" val="66620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759375" y="506249"/>
            <a:ext cx="7593751" cy="593743"/>
          </a:xfrm>
          <a:ln w="12700">
            <a:miter lim="400000"/>
          </a:ln>
        </p:spPr>
        <p:txBody>
          <a:bodyPr lIns="35717" tIns="35717" rIns="35717" bIns="35717">
            <a:normAutofit/>
          </a:bodyPr>
          <a:lstStyle/>
          <a:p>
            <a:pPr algn="ctr"/>
            <a:r>
              <a:rPr lang="nb-NO" sz="2500" dirty="0">
                <a:latin typeface="Calibri" panose="020F0502020204030204" pitchFamily="34" charset="0"/>
              </a:rPr>
              <a:t>QDDT Architecture</a:t>
            </a:r>
          </a:p>
        </p:txBody>
      </p:sp>
      <p:sp>
        <p:nvSpPr>
          <p:cNvPr id="6" name="Plassholder for innhold 2"/>
          <p:cNvSpPr>
            <a:spLocks noGrp="1"/>
          </p:cNvSpPr>
          <p:nvPr>
            <p:ph type="body" idx="1"/>
          </p:nvPr>
        </p:nvSpPr>
        <p:spPr>
          <a:xfrm>
            <a:off x="759373" y="1762946"/>
            <a:ext cx="4825240" cy="4050001"/>
          </a:xfrm>
        </p:spPr>
        <p:txBody>
          <a:bodyPr>
            <a:normAutofit lnSpcReduction="10000"/>
          </a:bodyPr>
          <a:lstStyle/>
          <a:p>
            <a:r>
              <a:rPr lang="nb-NO" sz="1500" dirty="0" err="1">
                <a:latin typeface="Calibri" panose="020F0502020204030204" pitchFamily="34" charset="0"/>
              </a:rPr>
              <a:t>Angular</a:t>
            </a:r>
            <a:r>
              <a:rPr lang="nb-NO" sz="1500" dirty="0">
                <a:latin typeface="Calibri" panose="020F0502020204030204" pitchFamily="34" charset="0"/>
              </a:rPr>
              <a:t> </a:t>
            </a:r>
            <a:r>
              <a:rPr lang="nb-NO" sz="1500" dirty="0" smtClean="0">
                <a:latin typeface="Calibri" panose="020F0502020204030204" pitchFamily="34" charset="0"/>
              </a:rPr>
              <a:t>6 </a:t>
            </a:r>
            <a:r>
              <a:rPr lang="nb-NO" sz="1500" dirty="0">
                <a:latin typeface="Calibri" panose="020F0502020204030204" pitchFamily="34" charset="0"/>
              </a:rPr>
              <a:t>+ Typescript </a:t>
            </a: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>
                <a:latin typeface="Calibri" panose="020F0502020204030204" pitchFamily="34" charset="0"/>
              </a:rPr>
              <a:t>No </a:t>
            </a:r>
            <a:r>
              <a:rPr lang="nb-NO" sz="1400" dirty="0" err="1">
                <a:latin typeface="Calibri" panose="020F0502020204030204" pitchFamily="34" charset="0"/>
              </a:rPr>
              <a:t>Javascript</a:t>
            </a:r>
            <a:r>
              <a:rPr lang="nb-NO" sz="1400" dirty="0">
                <a:latin typeface="Calibri" panose="020F0502020204030204" pitchFamily="34" charset="0"/>
              </a:rPr>
              <a:t> in </a:t>
            </a:r>
            <a:r>
              <a:rPr lang="nb-NO" sz="1400" dirty="0" err="1">
                <a:latin typeface="Calibri" panose="020F0502020204030204" pitchFamily="34" charset="0"/>
              </a:rPr>
              <a:t>dev</a:t>
            </a:r>
            <a:r>
              <a:rPr lang="nb-NO" sz="1400" dirty="0">
                <a:latin typeface="Calibri" panose="020F0502020204030204" pitchFamily="34" charset="0"/>
              </a:rPr>
              <a:t> </a:t>
            </a:r>
            <a:r>
              <a:rPr lang="nb-NO" sz="1400" dirty="0" err="1">
                <a:latin typeface="Calibri" panose="020F0502020204030204" pitchFamily="34" charset="0"/>
              </a:rPr>
              <a:t>tools</a:t>
            </a:r>
            <a:r>
              <a:rPr lang="nb-NO" sz="1400" dirty="0">
                <a:latin typeface="Calibri" panose="020F0502020204030204" pitchFamily="34" charset="0"/>
              </a:rPr>
              <a:t>, </a:t>
            </a:r>
            <a:r>
              <a:rPr lang="nb-NO" sz="1400" dirty="0" err="1">
                <a:latin typeface="Calibri" panose="020F0502020204030204" pitchFamily="34" charset="0"/>
              </a:rPr>
              <a:t>only</a:t>
            </a:r>
            <a:r>
              <a:rPr lang="nb-NO" sz="1400" dirty="0">
                <a:latin typeface="Calibri" panose="020F0502020204030204" pitchFamily="34" charset="0"/>
              </a:rPr>
              <a:t> in </a:t>
            </a:r>
            <a:r>
              <a:rPr lang="nb-NO" sz="1400" dirty="0" err="1">
                <a:latin typeface="Calibri" panose="020F0502020204030204" pitchFamily="34" charset="0"/>
              </a:rPr>
              <a:t>browser</a:t>
            </a:r>
            <a:endParaRPr lang="nb-NO" sz="1400" dirty="0">
              <a:latin typeface="Calibri" panose="020F0502020204030204" pitchFamily="34" charset="0"/>
            </a:endParaRP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</a:rPr>
              <a:t>Typescript can </a:t>
            </a:r>
            <a:r>
              <a:rPr lang="en-US" sz="1400" dirty="0" err="1">
                <a:latin typeface="Calibri" panose="020F0502020204030204" pitchFamily="34" charset="0"/>
              </a:rPr>
              <a:t>transpile</a:t>
            </a:r>
            <a:r>
              <a:rPr lang="en-US" sz="1400" dirty="0">
                <a:latin typeface="Calibri" panose="020F0502020204030204" pitchFamily="34" charset="0"/>
              </a:rPr>
              <a:t> to ES3 </a:t>
            </a: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>
                <a:latin typeface="Calibri" panose="020F0502020204030204" pitchFamily="34" charset="0"/>
              </a:rPr>
              <a:t>Supports «evergreen» </a:t>
            </a:r>
            <a:r>
              <a:rPr lang="nb-NO" sz="1400" dirty="0" err="1">
                <a:latin typeface="Calibri" panose="020F0502020204030204" pitchFamily="34" charset="0"/>
              </a:rPr>
              <a:t>browsers</a:t>
            </a:r>
            <a:r>
              <a:rPr lang="nb-NO" sz="1400" dirty="0">
                <a:latin typeface="Calibri" panose="020F0502020204030204" pitchFamily="34" charset="0"/>
              </a:rPr>
              <a:t> (</a:t>
            </a:r>
            <a:r>
              <a:rPr lang="en-US" sz="1400" dirty="0">
                <a:latin typeface="Calibri" panose="020F0502020204030204" pitchFamily="34" charset="0"/>
              </a:rPr>
              <a:t>Chrome, </a:t>
            </a:r>
            <a:r>
              <a:rPr lang="en-US" sz="1400" dirty="0" err="1">
                <a:latin typeface="Calibri" panose="020F0502020204030204" pitchFamily="34" charset="0"/>
              </a:rPr>
              <a:t>FireFox</a:t>
            </a:r>
            <a:r>
              <a:rPr lang="en-US" sz="1400" dirty="0">
                <a:latin typeface="Calibri" panose="020F0502020204030204" pitchFamily="34" charset="0"/>
              </a:rPr>
              <a:t>, Opera, Safari, and IE10/11</a:t>
            </a:r>
            <a:r>
              <a:rPr lang="en-US" sz="1200" dirty="0">
                <a:latin typeface="Calibri" panose="020F0502020204030204" pitchFamily="34" charset="0"/>
              </a:rPr>
              <a:t>)</a:t>
            </a:r>
          </a:p>
          <a:p>
            <a:r>
              <a:rPr lang="nb-NO" sz="1600" dirty="0">
                <a:latin typeface="Calibri" panose="020F0502020204030204" pitchFamily="34" charset="0"/>
              </a:rPr>
              <a:t>Spring MVC API</a:t>
            </a: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 err="1">
                <a:latin typeface="Calibri" panose="020F0502020204030204" pitchFamily="34" charset="0"/>
              </a:rPr>
              <a:t>RESTful</a:t>
            </a:r>
            <a:r>
              <a:rPr lang="nb-NO" sz="1400" dirty="0">
                <a:latin typeface="Calibri" panose="020F0502020204030204" pitchFamily="34" charset="0"/>
              </a:rPr>
              <a:t> API</a:t>
            </a: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>
                <a:latin typeface="Calibri" panose="020F0502020204030204" pitchFamily="34" charset="0"/>
              </a:rPr>
              <a:t>JSON for </a:t>
            </a:r>
            <a:r>
              <a:rPr lang="nb-NO" sz="1400" dirty="0" err="1">
                <a:latin typeface="Calibri" panose="020F0502020204030204" pitchFamily="34" charset="0"/>
              </a:rPr>
              <a:t>free</a:t>
            </a:r>
            <a:endParaRPr lang="nb-NO" sz="1400" dirty="0">
              <a:latin typeface="Calibri" panose="020F0502020204030204" pitchFamily="34" charset="0"/>
            </a:endParaRP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 err="1">
                <a:latin typeface="Calibri" panose="020F0502020204030204" pitchFamily="34" charset="0"/>
              </a:rPr>
              <a:t>no</a:t>
            </a:r>
            <a:r>
              <a:rPr lang="nb-NO" sz="1400" dirty="0">
                <a:latin typeface="Calibri" panose="020F0502020204030204" pitchFamily="34" charset="0"/>
              </a:rPr>
              <a:t> </a:t>
            </a:r>
            <a:r>
              <a:rPr lang="nb-NO" sz="1400" dirty="0" err="1">
                <a:latin typeface="Calibri" panose="020F0502020204030204" pitchFamily="34" charset="0"/>
              </a:rPr>
              <a:t>need</a:t>
            </a:r>
            <a:r>
              <a:rPr lang="nb-NO" sz="1400" dirty="0">
                <a:latin typeface="Calibri" panose="020F0502020204030204" pitchFamily="34" charset="0"/>
              </a:rPr>
              <a:t> for a SOAP service </a:t>
            </a:r>
            <a:r>
              <a:rPr lang="nb-NO" sz="1400" dirty="0" err="1">
                <a:latin typeface="Calibri" panose="020F0502020204030204" pitchFamily="34" charset="0"/>
              </a:rPr>
              <a:t>stack</a:t>
            </a:r>
            <a:endParaRPr lang="nb-NO" sz="1400" dirty="0">
              <a:latin typeface="Calibri" panose="020F0502020204030204" pitchFamily="34" charset="0"/>
            </a:endParaRPr>
          </a:p>
          <a:p>
            <a:r>
              <a:rPr lang="nb-NO" sz="1500" dirty="0">
                <a:latin typeface="Calibri" panose="020F0502020204030204" pitchFamily="34" charset="0"/>
              </a:rPr>
              <a:t>Spring </a:t>
            </a:r>
            <a:r>
              <a:rPr lang="nb-NO" sz="1500" dirty="0" err="1">
                <a:latin typeface="Calibri" panose="020F0502020204030204" pitchFamily="34" charset="0"/>
              </a:rPr>
              <a:t>security</a:t>
            </a:r>
            <a:r>
              <a:rPr lang="nb-NO" sz="1500" dirty="0">
                <a:latin typeface="Calibri" panose="020F0502020204030204" pitchFamily="34" charset="0"/>
              </a:rPr>
              <a:t> (OAuth2)</a:t>
            </a: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 err="1">
                <a:latin typeface="Calibri" panose="020F0502020204030204" pitchFamily="34" charset="0"/>
              </a:rPr>
              <a:t>Tokenbased</a:t>
            </a:r>
            <a:endParaRPr lang="nb-NO" sz="1400" dirty="0">
              <a:latin typeface="Calibri" panose="020F0502020204030204" pitchFamily="34" charset="0"/>
            </a:endParaRP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>
                <a:latin typeface="Calibri" panose="020F0502020204030204" pitchFamily="34" charset="0"/>
              </a:rPr>
              <a:t>No </a:t>
            </a:r>
            <a:r>
              <a:rPr lang="nb-NO" sz="1400" dirty="0" err="1">
                <a:latin typeface="Calibri" panose="020F0502020204030204" pitchFamily="34" charset="0"/>
              </a:rPr>
              <a:t>state</a:t>
            </a:r>
            <a:r>
              <a:rPr lang="nb-NO" sz="1400" dirty="0">
                <a:latin typeface="Calibri" panose="020F0502020204030204" pitchFamily="34" charset="0"/>
              </a:rPr>
              <a:t> for </a:t>
            </a:r>
            <a:r>
              <a:rPr lang="nb-NO" sz="1400" dirty="0" err="1">
                <a:latin typeface="Calibri" panose="020F0502020204030204" pitchFamily="34" charset="0"/>
              </a:rPr>
              <a:t>requests</a:t>
            </a:r>
            <a:endParaRPr lang="nb-NO" sz="1400" dirty="0">
              <a:latin typeface="Calibri" panose="020F0502020204030204" pitchFamily="34" charset="0"/>
            </a:endParaRPr>
          </a:p>
          <a:p>
            <a:r>
              <a:rPr lang="nb-NO" sz="1500" dirty="0" err="1">
                <a:latin typeface="Calibri" panose="020F0502020204030204" pitchFamily="34" charset="0"/>
              </a:rPr>
              <a:t>Persistence</a:t>
            </a:r>
            <a:r>
              <a:rPr lang="nb-NO" sz="1500" dirty="0">
                <a:latin typeface="Calibri" panose="020F0502020204030204" pitchFamily="34" charset="0"/>
              </a:rPr>
              <a:t> </a:t>
            </a:r>
            <a:r>
              <a:rPr lang="nb-NO" sz="1500" dirty="0" err="1">
                <a:latin typeface="Calibri" panose="020F0502020204030204" pitchFamily="34" charset="0"/>
              </a:rPr>
              <a:t>Layer</a:t>
            </a:r>
            <a:r>
              <a:rPr lang="nb-NO" sz="1500" dirty="0">
                <a:latin typeface="Calibri" panose="020F0502020204030204" pitchFamily="34" charset="0"/>
              </a:rPr>
              <a:t> </a:t>
            </a:r>
            <a:r>
              <a:rPr lang="nb-NO" sz="1500" dirty="0" err="1">
                <a:latin typeface="Calibri" panose="020F0502020204030204" pitchFamily="34" charset="0"/>
              </a:rPr>
              <a:t>implemented</a:t>
            </a:r>
            <a:r>
              <a:rPr lang="nb-NO" sz="1500" dirty="0">
                <a:latin typeface="Calibri" panose="020F0502020204030204" pitchFamily="34" charset="0"/>
              </a:rPr>
              <a:t> </a:t>
            </a:r>
            <a:r>
              <a:rPr lang="nb-NO" sz="1500" dirty="0" err="1">
                <a:latin typeface="Calibri" panose="020F0502020204030204" pitchFamily="34" charset="0"/>
              </a:rPr>
              <a:t>with</a:t>
            </a:r>
            <a:r>
              <a:rPr lang="nb-NO" sz="1500" dirty="0">
                <a:latin typeface="Calibri" panose="020F0502020204030204" pitchFamily="34" charset="0"/>
              </a:rPr>
              <a:t> </a:t>
            </a:r>
            <a:r>
              <a:rPr lang="nb-NO" sz="1500" dirty="0" err="1">
                <a:latin typeface="Calibri" panose="020F0502020204030204" pitchFamily="34" charset="0"/>
                <a:hlinkClick r:id="rId3"/>
              </a:rPr>
              <a:t>Hibernate</a:t>
            </a:r>
            <a:r>
              <a:rPr lang="nb-NO" sz="1500" dirty="0">
                <a:latin typeface="Calibri" panose="020F0502020204030204" pitchFamily="34" charset="0"/>
                <a:hlinkClick r:id="rId3"/>
              </a:rPr>
              <a:t> </a:t>
            </a:r>
            <a:r>
              <a:rPr lang="nb-NO" sz="1500" dirty="0">
                <a:latin typeface="Calibri" panose="020F0502020204030204" pitchFamily="34" charset="0"/>
              </a:rPr>
              <a:t>+ </a:t>
            </a:r>
            <a:r>
              <a:rPr lang="nb-NO" sz="1500" dirty="0">
                <a:latin typeface="Calibri" panose="020F0502020204030204" pitchFamily="34" charset="0"/>
                <a:hlinkClick r:id="rId4"/>
              </a:rPr>
              <a:t>Envers</a:t>
            </a:r>
            <a:endParaRPr lang="nb-NO" sz="1500" dirty="0">
              <a:latin typeface="Calibri" panose="020F0502020204030204" pitchFamily="34" charset="0"/>
            </a:endParaRP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 err="1">
                <a:latin typeface="Calibri" panose="020F0502020204030204" pitchFamily="34" charset="0"/>
              </a:rPr>
              <a:t>Revisions</a:t>
            </a:r>
            <a:endParaRPr lang="nb-NO" sz="1400" dirty="0">
              <a:latin typeface="Calibri" panose="020F0502020204030204" pitchFamily="34" charset="0"/>
            </a:endParaRP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>
                <a:latin typeface="Calibri" panose="020F0502020204030204" pitchFamily="34" charset="0"/>
              </a:rPr>
              <a:t>Database </a:t>
            </a:r>
            <a:r>
              <a:rPr lang="nb-NO" sz="1400" dirty="0" err="1">
                <a:latin typeface="Calibri" panose="020F0502020204030204" pitchFamily="34" charset="0"/>
              </a:rPr>
              <a:t>agnostic</a:t>
            </a:r>
            <a:endParaRPr lang="nb-NO" sz="1400" dirty="0">
              <a:latin typeface="Calibri" panose="020F0502020204030204" pitchFamily="34" charset="0"/>
            </a:endParaRPr>
          </a:p>
          <a:p>
            <a:pPr marL="241093" lvl="1" indent="-241093">
              <a:buFont typeface="Arial" panose="020B0604020202020204" pitchFamily="34" charset="0"/>
              <a:buChar char="•"/>
            </a:pPr>
            <a:r>
              <a:rPr lang="nb-NO" sz="1400" dirty="0" err="1">
                <a:latin typeface="Calibri" panose="020F0502020204030204" pitchFamily="34" charset="0"/>
              </a:rPr>
              <a:t>Since</a:t>
            </a:r>
            <a:r>
              <a:rPr lang="nb-NO" sz="1400" dirty="0">
                <a:latin typeface="Calibri" panose="020F0502020204030204" pitchFamily="34" charset="0"/>
              </a:rPr>
              <a:t> </a:t>
            </a:r>
            <a:r>
              <a:rPr lang="nb-NO" sz="1400" dirty="0" err="1">
                <a:latin typeface="Calibri" panose="020F0502020204030204" pitchFamily="34" charset="0"/>
              </a:rPr>
              <a:t>qddt</a:t>
            </a:r>
            <a:r>
              <a:rPr lang="nb-NO" sz="1400" dirty="0">
                <a:latin typeface="Calibri" panose="020F0502020204030204" pitchFamily="34" charset="0"/>
              </a:rPr>
              <a:t> is </a:t>
            </a:r>
            <a:r>
              <a:rPr lang="nb-NO" sz="1400" dirty="0" err="1">
                <a:latin typeface="Calibri" panose="020F0502020204030204" pitchFamily="34" charset="0"/>
              </a:rPr>
              <a:t>open</a:t>
            </a:r>
            <a:r>
              <a:rPr lang="nb-NO" sz="1400" dirty="0">
                <a:latin typeface="Calibri" panose="020F0502020204030204" pitchFamily="34" charset="0"/>
              </a:rPr>
              <a:t> </a:t>
            </a:r>
            <a:r>
              <a:rPr lang="nb-NO" sz="1400" dirty="0" err="1">
                <a:latin typeface="Calibri" panose="020F0502020204030204" pitchFamily="34" charset="0"/>
              </a:rPr>
              <a:t>source</a:t>
            </a:r>
            <a:r>
              <a:rPr lang="nb-NO" sz="1400" dirty="0">
                <a:latin typeface="Calibri" panose="020F0502020204030204" pitchFamily="34" charset="0"/>
              </a:rPr>
              <a:t>, </a:t>
            </a:r>
            <a:r>
              <a:rPr lang="nb-NO" sz="1400" dirty="0" err="1">
                <a:latin typeface="Calibri" panose="020F0502020204030204" pitchFamily="34" charset="0"/>
              </a:rPr>
              <a:t>we</a:t>
            </a:r>
            <a:r>
              <a:rPr lang="nb-NO" sz="1400" dirty="0">
                <a:latin typeface="Calibri" panose="020F0502020204030204" pitchFamily="34" charset="0"/>
              </a:rPr>
              <a:t> </a:t>
            </a:r>
            <a:r>
              <a:rPr lang="nb-NO" sz="1400" dirty="0" err="1">
                <a:latin typeface="Calibri" panose="020F0502020204030204" pitchFamily="34" charset="0"/>
              </a:rPr>
              <a:t>chose</a:t>
            </a:r>
            <a:r>
              <a:rPr lang="nb-NO" sz="1400" dirty="0">
                <a:latin typeface="Calibri" panose="020F0502020204030204" pitchFamily="34" charset="0"/>
              </a:rPr>
              <a:t> </a:t>
            </a:r>
            <a:r>
              <a:rPr lang="nb-NO" sz="1400" dirty="0" err="1">
                <a:latin typeface="Calibri" panose="020F0502020204030204" pitchFamily="34" charset="0"/>
              </a:rPr>
              <a:t>Postgres</a:t>
            </a:r>
            <a:endParaRPr lang="nb-NO" sz="1400" dirty="0">
              <a:latin typeface="Calibri" panose="020F0502020204030204" pitchFamily="34" charset="0"/>
            </a:endParaRPr>
          </a:p>
        </p:txBody>
      </p:sp>
      <p:grpSp>
        <p:nvGrpSpPr>
          <p:cNvPr id="7" name="Gruppe 6"/>
          <p:cNvGrpSpPr/>
          <p:nvPr/>
        </p:nvGrpSpPr>
        <p:grpSpPr>
          <a:xfrm>
            <a:off x="5652120" y="1819358"/>
            <a:ext cx="3104147" cy="4432594"/>
            <a:chOff x="2980020" y="476672"/>
            <a:chExt cx="3176155" cy="5210834"/>
          </a:xfrm>
        </p:grpSpPr>
        <p:sp>
          <p:nvSpPr>
            <p:cNvPr id="8" name="Alternativ prosess 7"/>
            <p:cNvSpPr/>
            <p:nvPr/>
          </p:nvSpPr>
          <p:spPr>
            <a:xfrm>
              <a:off x="2987823" y="476672"/>
              <a:ext cx="3168351" cy="936104"/>
            </a:xfrm>
            <a:prstGeom prst="flowChartAlternateProcess">
              <a:avLst/>
            </a:prstGeom>
            <a:solidFill>
              <a:schemeClr val="accent3">
                <a:alpha val="5000"/>
              </a:schemeClr>
            </a:solidFill>
            <a:ln w="25400" cap="flat" cmpd="sng">
              <a:solidFill>
                <a:schemeClr val="accent6">
                  <a:alpha val="50000"/>
                </a:schemeClr>
              </a:solidFill>
              <a:prstDash val="solid"/>
              <a:rou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sz="1100" dirty="0"/>
            </a:p>
          </p:txBody>
        </p:sp>
        <p:sp>
          <p:nvSpPr>
            <p:cNvPr id="9" name="Alternativ prosess 8"/>
            <p:cNvSpPr/>
            <p:nvPr/>
          </p:nvSpPr>
          <p:spPr>
            <a:xfrm>
              <a:off x="2980020" y="1890196"/>
              <a:ext cx="3176155" cy="2906956"/>
            </a:xfrm>
            <a:prstGeom prst="flowChartAlternateProcess">
              <a:avLst/>
            </a:prstGeom>
            <a:solidFill>
              <a:schemeClr val="accent3">
                <a:alpha val="5000"/>
              </a:schemeClr>
            </a:solidFill>
            <a:ln w="25400">
              <a:solidFill>
                <a:schemeClr val="accent6">
                  <a:alpha val="50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sz="1100"/>
            </a:p>
          </p:txBody>
        </p:sp>
        <p:sp>
          <p:nvSpPr>
            <p:cNvPr id="10" name="Prosess 9"/>
            <p:cNvSpPr/>
            <p:nvPr/>
          </p:nvSpPr>
          <p:spPr>
            <a:xfrm>
              <a:off x="4249271" y="654532"/>
              <a:ext cx="1512168" cy="521713"/>
            </a:xfrm>
            <a:prstGeom prst="flowChartProcess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b-NO" sz="1100" dirty="0" err="1" smtClean="0"/>
                <a:t>Angular</a:t>
              </a:r>
              <a:r>
                <a:rPr lang="nb-NO" sz="1100" dirty="0" smtClean="0"/>
                <a:t> 6</a:t>
              </a:r>
              <a:endParaRPr lang="nb-NO" sz="1100" dirty="0"/>
            </a:p>
          </p:txBody>
        </p:sp>
        <p:cxnSp>
          <p:nvCxnSpPr>
            <p:cNvPr id="11" name="Rett pil 10"/>
            <p:cNvCxnSpPr>
              <a:stCxn id="10" idx="2"/>
              <a:endCxn id="12" idx="0"/>
            </p:cNvCxnSpPr>
            <p:nvPr/>
          </p:nvCxnSpPr>
          <p:spPr>
            <a:xfrm>
              <a:off x="5005355" y="1176245"/>
              <a:ext cx="871" cy="104952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sp>
          <p:nvSpPr>
            <p:cNvPr id="12" name="Rektangel 11"/>
            <p:cNvSpPr/>
            <p:nvPr/>
          </p:nvSpPr>
          <p:spPr>
            <a:xfrm>
              <a:off x="4250142" y="2225772"/>
              <a:ext cx="1512168" cy="576064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b-NO" sz="1100" dirty="0" err="1"/>
                <a:t>Router</a:t>
              </a:r>
              <a:r>
                <a:rPr lang="nb-NO" sz="1100" dirty="0"/>
                <a:t> </a:t>
              </a:r>
              <a:r>
                <a:rPr lang="nb-NO" sz="1100" dirty="0" err="1"/>
                <a:t>Layer</a:t>
              </a:r>
              <a:endParaRPr lang="nb-NO" sz="1100" dirty="0"/>
            </a:p>
          </p:txBody>
        </p:sp>
        <p:sp>
          <p:nvSpPr>
            <p:cNvPr id="13" name="Rektangel 12"/>
            <p:cNvSpPr/>
            <p:nvPr/>
          </p:nvSpPr>
          <p:spPr>
            <a:xfrm>
              <a:off x="4259687" y="3095937"/>
              <a:ext cx="1512168" cy="576064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b-NO" sz="1100" dirty="0"/>
                <a:t>Service </a:t>
              </a:r>
              <a:r>
                <a:rPr lang="nb-NO" sz="1100" dirty="0" err="1"/>
                <a:t>Layer</a:t>
              </a:r>
              <a:endParaRPr lang="nb-NO" sz="1100" dirty="0"/>
            </a:p>
          </p:txBody>
        </p:sp>
        <p:sp>
          <p:nvSpPr>
            <p:cNvPr id="14" name="Rektangel 13"/>
            <p:cNvSpPr/>
            <p:nvPr/>
          </p:nvSpPr>
          <p:spPr>
            <a:xfrm>
              <a:off x="4258816" y="3933056"/>
              <a:ext cx="1512168" cy="576064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b-NO" sz="1100" dirty="0" err="1"/>
                <a:t>Persistence</a:t>
              </a:r>
              <a:r>
                <a:rPr lang="nb-NO" sz="1100" dirty="0"/>
                <a:t> </a:t>
              </a:r>
              <a:r>
                <a:rPr lang="nb-NO" sz="1100" dirty="0" err="1"/>
                <a:t>Layer</a:t>
              </a:r>
              <a:endParaRPr lang="nb-NO" sz="1100" dirty="0"/>
            </a:p>
          </p:txBody>
        </p:sp>
        <p:sp>
          <p:nvSpPr>
            <p:cNvPr id="15" name="Magnetplate 14"/>
            <p:cNvSpPr/>
            <p:nvPr/>
          </p:nvSpPr>
          <p:spPr>
            <a:xfrm>
              <a:off x="4569258" y="5074858"/>
              <a:ext cx="914400" cy="612648"/>
            </a:xfrm>
            <a:prstGeom prst="flowChartMagneticDisk">
              <a:avLst/>
            </a:prstGeom>
            <a:ln w="15875">
              <a:solidFill>
                <a:schemeClr val="accent6">
                  <a:alpha val="50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b-NO" sz="1100" dirty="0"/>
                <a:t>Database</a:t>
              </a:r>
            </a:p>
          </p:txBody>
        </p:sp>
        <p:sp>
          <p:nvSpPr>
            <p:cNvPr id="16" name="TekstSylinder 15"/>
            <p:cNvSpPr txBox="1"/>
            <p:nvPr/>
          </p:nvSpPr>
          <p:spPr>
            <a:xfrm>
              <a:off x="3107959" y="654533"/>
              <a:ext cx="1080120" cy="3075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b-NO" sz="1100" dirty="0" err="1"/>
                <a:t>Browser</a:t>
              </a:r>
              <a:endParaRPr lang="nb-NO" sz="1100" dirty="0"/>
            </a:p>
          </p:txBody>
        </p:sp>
        <p:sp>
          <p:nvSpPr>
            <p:cNvPr id="17" name="TekstSylinder 16"/>
            <p:cNvSpPr txBox="1"/>
            <p:nvPr/>
          </p:nvSpPr>
          <p:spPr>
            <a:xfrm>
              <a:off x="3112859" y="2225772"/>
              <a:ext cx="1080120" cy="3075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b-NO" sz="1100" dirty="0"/>
                <a:t>REST </a:t>
              </a:r>
              <a:r>
                <a:rPr lang="nb-NO" sz="1100" dirty="0" err="1"/>
                <a:t>Backend</a:t>
              </a:r>
              <a:endParaRPr lang="nb-NO" sz="1100" dirty="0"/>
            </a:p>
          </p:txBody>
        </p:sp>
        <p:sp>
          <p:nvSpPr>
            <p:cNvPr id="18" name="TekstSylinder 17"/>
            <p:cNvSpPr txBox="1"/>
            <p:nvPr/>
          </p:nvSpPr>
          <p:spPr>
            <a:xfrm>
              <a:off x="5014899" y="1484784"/>
              <a:ext cx="912257" cy="3075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b-NO" sz="1100" dirty="0"/>
                <a:t>Http/JSON</a:t>
              </a:r>
            </a:p>
          </p:txBody>
        </p:sp>
        <p:cxnSp>
          <p:nvCxnSpPr>
            <p:cNvPr id="19" name="Rett pil 18"/>
            <p:cNvCxnSpPr>
              <a:stCxn id="12" idx="2"/>
              <a:endCxn id="13" idx="0"/>
            </p:cNvCxnSpPr>
            <p:nvPr/>
          </p:nvCxnSpPr>
          <p:spPr>
            <a:xfrm>
              <a:off x="5006226" y="2801836"/>
              <a:ext cx="9545" cy="2941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0" name="Rett pil 19"/>
            <p:cNvCxnSpPr>
              <a:stCxn id="13" idx="2"/>
              <a:endCxn id="14" idx="0"/>
            </p:cNvCxnSpPr>
            <p:nvPr/>
          </p:nvCxnSpPr>
          <p:spPr>
            <a:xfrm flipH="1">
              <a:off x="5014900" y="3672001"/>
              <a:ext cx="871" cy="26105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1" name="Rett pil 20"/>
            <p:cNvCxnSpPr>
              <a:stCxn id="14" idx="2"/>
              <a:endCxn id="15" idx="0"/>
            </p:cNvCxnSpPr>
            <p:nvPr/>
          </p:nvCxnSpPr>
          <p:spPr>
            <a:xfrm>
              <a:off x="5014900" y="4509120"/>
              <a:ext cx="11558" cy="76995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</p:grpSp>
    </p:spTree>
    <p:extLst>
      <p:ext uri="{BB962C8B-B14F-4D97-AF65-F5344CB8AC3E}">
        <p14:creationId xmlns:p14="http://schemas.microsoft.com/office/powerpoint/2010/main" val="41090364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Sylinder 3"/>
          <p:cNvSpPr txBox="1"/>
          <p:nvPr/>
        </p:nvSpPr>
        <p:spPr>
          <a:xfrm>
            <a:off x="422424" y="2492896"/>
            <a:ext cx="8423020" cy="3600982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marL="321457" indent="-321457">
              <a:buFont typeface="Arial" panose="020B0604020202020204" pitchFamily="34" charset="0"/>
              <a:buChar char="•"/>
            </a:pPr>
            <a:r>
              <a:rPr lang="nb-NO" sz="2800" dirty="0" err="1" smtClean="0">
                <a:latin typeface="Calibri" panose="020F0502020204030204" pitchFamily="34" charset="0"/>
              </a:rPr>
              <a:t>Standardbased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nb-NO" sz="2800" dirty="0" smtClean="0">
                <a:latin typeface="Calibri" panose="020F0502020204030204" pitchFamily="34" charset="0"/>
              </a:rPr>
              <a:t>DDI 3.2 is </a:t>
            </a:r>
            <a:r>
              <a:rPr lang="nb-NO" sz="2800" dirty="0">
                <a:latin typeface="Calibri" panose="020F0502020204030204" pitchFamily="34" charset="0"/>
              </a:rPr>
              <a:t>basis </a:t>
            </a:r>
            <a:r>
              <a:rPr lang="nb-NO" sz="2800" dirty="0" smtClean="0">
                <a:latin typeface="Calibri" panose="020F0502020204030204" pitchFamily="34" charset="0"/>
              </a:rPr>
              <a:t>for </a:t>
            </a:r>
            <a:r>
              <a:rPr lang="nb-NO" sz="2800" dirty="0" err="1" smtClean="0">
                <a:latin typeface="Calibri" panose="020F0502020204030204" pitchFamily="34" charset="0"/>
              </a:rPr>
              <a:t>the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conseptual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model</a:t>
            </a:r>
            <a:endParaRPr lang="nb-NO" sz="2800" dirty="0">
              <a:latin typeface="Calibri" panose="020F0502020204030204" pitchFamily="34" charset="0"/>
            </a:endParaRPr>
          </a:p>
          <a:p>
            <a:pPr algn="l"/>
            <a:endParaRPr lang="nb-NO" sz="2800" dirty="0">
              <a:latin typeface="Calibri" panose="020F0502020204030204" pitchFamily="34" charset="0"/>
            </a:endParaRPr>
          </a:p>
          <a:p>
            <a:pPr marL="285736" indent="-285736">
              <a:buFont typeface="Arial" panose="020B0604020202020204" pitchFamily="34" charset="0"/>
              <a:buChar char="•"/>
            </a:pPr>
            <a:r>
              <a:rPr lang="nb-NO" sz="2800" dirty="0">
                <a:latin typeface="Calibri" panose="020F0502020204030204" pitchFamily="34" charset="0"/>
              </a:rPr>
              <a:t>Open </a:t>
            </a:r>
            <a:r>
              <a:rPr lang="nb-NO" sz="2800" dirty="0" err="1">
                <a:latin typeface="Calibri" panose="020F0502020204030204" pitchFamily="34" charset="0"/>
              </a:rPr>
              <a:t>source</a:t>
            </a:r>
            <a:r>
              <a:rPr lang="nb-NO" sz="2800" dirty="0">
                <a:latin typeface="Calibri" panose="020F0502020204030204" pitchFamily="34" charset="0"/>
              </a:rPr>
              <a:t> </a:t>
            </a:r>
          </a:p>
          <a:p>
            <a:pPr marL="285736" indent="-285736">
              <a:buFont typeface="Arial" panose="020B0604020202020204" pitchFamily="34" charset="0"/>
              <a:buChar char="•"/>
            </a:pPr>
            <a:endParaRPr lang="nb-NO" sz="2800" dirty="0">
              <a:latin typeface="Calibri" panose="020F0502020204030204" pitchFamily="34" charset="0"/>
            </a:endParaRPr>
          </a:p>
          <a:p>
            <a:pPr marL="285736" indent="-285736">
              <a:buFont typeface="Arial" panose="020B0604020202020204" pitchFamily="34" charset="0"/>
              <a:buChar char="•"/>
            </a:pPr>
            <a:r>
              <a:rPr lang="nb-NO" sz="2800" dirty="0" err="1">
                <a:latin typeface="Calibri" panose="020F0502020204030204" pitchFamily="34" charset="0"/>
              </a:rPr>
              <a:t>Use</a:t>
            </a:r>
            <a:r>
              <a:rPr lang="nb-NO" sz="2800" dirty="0">
                <a:latin typeface="Calibri" panose="020F0502020204030204" pitchFamily="34" charset="0"/>
              </a:rPr>
              <a:t>-case </a:t>
            </a:r>
            <a:r>
              <a:rPr lang="nb-NO" sz="2800" dirty="0" smtClean="0">
                <a:latin typeface="Calibri" panose="020F0502020204030204" pitchFamily="34" charset="0"/>
              </a:rPr>
              <a:t>is </a:t>
            </a:r>
            <a:r>
              <a:rPr lang="nb-NO" sz="2800" dirty="0" err="1" smtClean="0">
                <a:latin typeface="Calibri" panose="020F0502020204030204" pitchFamily="34" charset="0"/>
              </a:rPr>
              <a:t>the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>
                <a:latin typeface="Calibri" panose="020F0502020204030204" pitchFamily="34" charset="0"/>
              </a:rPr>
              <a:t>q</a:t>
            </a:r>
            <a:r>
              <a:rPr lang="nb-NO" sz="2800" dirty="0" err="1" smtClean="0">
                <a:latin typeface="Calibri" panose="020F0502020204030204" pitchFamily="34" charset="0"/>
              </a:rPr>
              <a:t>uestionnaire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>
                <a:latin typeface="Calibri" panose="020F0502020204030204" pitchFamily="34" charset="0"/>
              </a:rPr>
              <a:t>design </a:t>
            </a:r>
            <a:r>
              <a:rPr lang="nb-NO" sz="2800" dirty="0" err="1" smtClean="0">
                <a:latin typeface="Calibri" panose="020F0502020204030204" pitchFamily="34" charset="0"/>
              </a:rPr>
              <a:t>process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of</a:t>
            </a:r>
            <a:r>
              <a:rPr lang="nb-NO" sz="2800" dirty="0" smtClean="0">
                <a:latin typeface="Calibri" panose="020F0502020204030204" pitchFamily="34" charset="0"/>
              </a:rPr>
              <a:t> </a:t>
            </a:r>
            <a:r>
              <a:rPr lang="nb-NO" sz="2800" dirty="0" err="1" smtClean="0">
                <a:latin typeface="Calibri" panose="020F0502020204030204" pitchFamily="34" charset="0"/>
              </a:rPr>
              <a:t>the</a:t>
            </a:r>
            <a:r>
              <a:rPr lang="nb-NO" sz="2800" dirty="0" smtClean="0">
                <a:latin typeface="Calibri" panose="020F0502020204030204" pitchFamily="34" charset="0"/>
              </a:rPr>
              <a:t> European </a:t>
            </a:r>
            <a:r>
              <a:rPr lang="nb-NO" sz="2800" dirty="0" err="1" smtClean="0">
                <a:latin typeface="Calibri" panose="020F0502020204030204" pitchFamily="34" charset="0"/>
              </a:rPr>
              <a:t>Social</a:t>
            </a:r>
            <a:r>
              <a:rPr lang="nb-NO" sz="2800" dirty="0" smtClean="0">
                <a:latin typeface="Calibri" panose="020F0502020204030204" pitchFamily="34" charset="0"/>
              </a:rPr>
              <a:t> Survey (ESS)</a:t>
            </a:r>
            <a:endParaRPr lang="nb-NO" sz="2800" dirty="0">
              <a:latin typeface="Calibri" panose="020F0502020204030204" pitchFamily="34" charset="0"/>
            </a:endParaRPr>
          </a:p>
          <a:p>
            <a:endParaRPr lang="nb-NO" sz="3200" dirty="0">
              <a:latin typeface="Calibri" panose="020F0502020204030204" pitchFamily="34" charset="0"/>
            </a:endParaRPr>
          </a:p>
        </p:txBody>
      </p:sp>
      <p:pic>
        <p:nvPicPr>
          <p:cNvPr id="5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3"/>
          <a:stretch/>
        </p:blipFill>
        <p:spPr bwMode="auto">
          <a:xfrm>
            <a:off x="1031211" y="576672"/>
            <a:ext cx="2601595" cy="926465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Sylinder 5"/>
          <p:cNvSpPr txBox="1"/>
          <p:nvPr/>
        </p:nvSpPr>
        <p:spPr>
          <a:xfrm>
            <a:off x="4101196" y="764704"/>
            <a:ext cx="2846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800" dirty="0" err="1" smtClean="0"/>
              <a:t>What</a:t>
            </a:r>
            <a:r>
              <a:rPr lang="nb-NO" sz="4800" dirty="0" smtClean="0"/>
              <a:t> is it?</a:t>
            </a:r>
            <a:endParaRPr lang="nb-NO" sz="4800" dirty="0"/>
          </a:p>
        </p:txBody>
      </p:sp>
    </p:spTree>
    <p:extLst>
      <p:ext uri="{BB962C8B-B14F-4D97-AF65-F5344CB8AC3E}">
        <p14:creationId xmlns:p14="http://schemas.microsoft.com/office/powerpoint/2010/main" val="5824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07" y="1142600"/>
            <a:ext cx="791527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15008" y="116632"/>
            <a:ext cx="8928992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The ESS </a:t>
            </a:r>
            <a:r>
              <a:rPr lang="en-US" sz="3600" dirty="0">
                <a:latin typeface="Calibri" panose="020F0502020204030204" pitchFamily="34" charset="0"/>
              </a:rPr>
              <a:t>Questionnaire Design Process </a:t>
            </a:r>
            <a:endParaRPr lang="nb-NO" sz="3600" dirty="0">
              <a:latin typeface="Calibri" panose="020F0502020204030204" pitchFamily="34" charset="0"/>
            </a:endParaRPr>
          </a:p>
        </p:txBody>
      </p:sp>
      <p:sp>
        <p:nvSpPr>
          <p:cNvPr id="3" name="Ellipse 2"/>
          <p:cNvSpPr/>
          <p:nvPr/>
        </p:nvSpPr>
        <p:spPr>
          <a:xfrm>
            <a:off x="5796136" y="1142600"/>
            <a:ext cx="1368152" cy="1368152"/>
          </a:xfrm>
          <a:prstGeom prst="ellipse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975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410202" y="960064"/>
            <a:ext cx="3722547" cy="523216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r>
              <a:rPr lang="nb-NO" sz="2800" dirty="0" smtClean="0">
                <a:latin typeface="Calibri" panose="020F0502020204030204" pitchFamily="34" charset="0"/>
              </a:rPr>
              <a:t>From Word </a:t>
            </a:r>
            <a:r>
              <a:rPr lang="nb-NO" sz="2800" dirty="0" err="1" smtClean="0">
                <a:latin typeface="Calibri" panose="020F0502020204030204" pitchFamily="34" charset="0"/>
              </a:rPr>
              <a:t>templates</a:t>
            </a:r>
            <a:r>
              <a:rPr lang="nb-NO" sz="2800" dirty="0" smtClean="0">
                <a:latin typeface="Calibri" panose="020F0502020204030204" pitchFamily="34" charset="0"/>
              </a:rPr>
              <a:t>   </a:t>
            </a:r>
            <a:endParaRPr lang="nb-NO" sz="2800" dirty="0">
              <a:latin typeface="Calibri" panose="020F0502020204030204" pitchFamily="34" charset="0"/>
            </a:endParaRPr>
          </a:p>
        </p:txBody>
      </p:sp>
      <p:sp>
        <p:nvSpPr>
          <p:cNvPr id="3" name="Tittel 1"/>
          <p:cNvSpPr txBox="1">
            <a:spLocks/>
          </p:cNvSpPr>
          <p:nvPr/>
        </p:nvSpPr>
        <p:spPr>
          <a:xfrm>
            <a:off x="341474" y="0"/>
            <a:ext cx="86094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b-NO" dirty="0" smtClean="0">
                <a:latin typeface="Calibri" panose="020F0502020204030204" pitchFamily="34" charset="0"/>
              </a:rPr>
              <a:t>QDDT – </a:t>
            </a:r>
            <a:r>
              <a:rPr lang="nb-NO" dirty="0" err="1" smtClean="0">
                <a:latin typeface="Calibri" panose="020F0502020204030204" pitchFamily="34" charset="0"/>
              </a:rPr>
              <a:t>digitalization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work</a:t>
            </a:r>
            <a:r>
              <a:rPr lang="nb-NO" dirty="0" smtClean="0"/>
              <a:t> </a:t>
            </a:r>
            <a:r>
              <a:rPr lang="nb-NO" dirty="0" err="1" smtClean="0"/>
              <a:t>processes</a:t>
            </a:r>
            <a:endParaRPr lang="nb-NO" sz="3600" dirty="0">
              <a:latin typeface="Calibri" panose="020F0502020204030204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781667" cy="39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"/>
          <a:stretch/>
        </p:blipFill>
        <p:spPr bwMode="auto">
          <a:xfrm>
            <a:off x="4799555" y="1700808"/>
            <a:ext cx="4327037" cy="39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61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698901" y="404664"/>
            <a:ext cx="1600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smtClean="0"/>
              <a:t>To </a:t>
            </a:r>
            <a:r>
              <a:rPr lang="nb-NO" sz="4000" dirty="0" err="1" smtClean="0"/>
              <a:t>tool</a:t>
            </a:r>
            <a:endParaRPr lang="nb-NO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"/>
          <a:stretch/>
        </p:blipFill>
        <p:spPr bwMode="auto">
          <a:xfrm>
            <a:off x="29156" y="2060848"/>
            <a:ext cx="9151356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2771800" y="1381284"/>
            <a:ext cx="2578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dirty="0" smtClean="0"/>
              <a:t>QDDT landing </a:t>
            </a:r>
            <a:r>
              <a:rPr lang="nb-NO" sz="2400" dirty="0" err="1" smtClean="0"/>
              <a:t>page</a:t>
            </a:r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230023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" r="11909"/>
          <a:stretch/>
        </p:blipFill>
        <p:spPr bwMode="auto">
          <a:xfrm>
            <a:off x="-5928" y="1124744"/>
            <a:ext cx="9126722" cy="39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Sylinder 5"/>
          <p:cNvSpPr txBox="1"/>
          <p:nvPr/>
        </p:nvSpPr>
        <p:spPr>
          <a:xfrm>
            <a:off x="3635896" y="229196"/>
            <a:ext cx="17027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smtClean="0"/>
              <a:t>Studies</a:t>
            </a:r>
            <a:endParaRPr lang="nb-NO" sz="4000" dirty="0"/>
          </a:p>
        </p:txBody>
      </p:sp>
    </p:spTree>
    <p:extLst>
      <p:ext uri="{BB962C8B-B14F-4D97-AF65-F5344CB8AC3E}">
        <p14:creationId xmlns:p14="http://schemas.microsoft.com/office/powerpoint/2010/main" val="82220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" y="1052736"/>
            <a:ext cx="9037652" cy="49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2008070" y="144364"/>
            <a:ext cx="50436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4000" dirty="0" err="1" smtClean="0"/>
              <a:t>Questionnaire</a:t>
            </a:r>
            <a:r>
              <a:rPr lang="nb-NO" sz="4000" dirty="0" smtClean="0"/>
              <a:t> </a:t>
            </a:r>
            <a:r>
              <a:rPr lang="nb-NO" sz="4000" dirty="0" err="1" smtClean="0"/>
              <a:t>module</a:t>
            </a:r>
            <a:r>
              <a:rPr lang="nb-NO" sz="4000" dirty="0" err="1"/>
              <a:t>s</a:t>
            </a:r>
            <a:endParaRPr lang="nb-NO" sz="4000" dirty="0"/>
          </a:p>
        </p:txBody>
      </p:sp>
      <p:sp>
        <p:nvSpPr>
          <p:cNvPr id="4" name="TekstSylinder 3"/>
          <p:cNvSpPr txBox="1"/>
          <p:nvPr/>
        </p:nvSpPr>
        <p:spPr>
          <a:xfrm>
            <a:off x="107504" y="3238252"/>
            <a:ext cx="8920712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100" b="1" dirty="0"/>
              <a:t>Two modules in ESS round 8</a:t>
            </a:r>
            <a:endParaRPr lang="nb-NO" sz="2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b="1" dirty="0"/>
              <a:t>Public Attitudes to Climate Change, Energy Security, and Energy Preferences</a:t>
            </a:r>
            <a:endParaRPr lang="nb-NO" sz="2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b="1" dirty="0"/>
              <a:t>Welfare Attitudes in a Changing Europe: Solidarities under Pressure</a:t>
            </a:r>
            <a:endParaRPr lang="nb-NO" sz="2100" dirty="0"/>
          </a:p>
          <a:p>
            <a:endParaRPr lang="nb-NO" sz="2100" dirty="0">
              <a:solidFill>
                <a:srgbClr val="FF0000"/>
              </a:solidFill>
            </a:endParaRPr>
          </a:p>
        </p:txBody>
      </p:sp>
      <p:cxnSp>
        <p:nvCxnSpPr>
          <p:cNvPr id="6" name="Rett pil 5"/>
          <p:cNvCxnSpPr/>
          <p:nvPr/>
        </p:nvCxnSpPr>
        <p:spPr>
          <a:xfrm flipV="1">
            <a:off x="7956376" y="2204864"/>
            <a:ext cx="0" cy="100811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32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1685</Words>
  <Application>Microsoft Office PowerPoint</Application>
  <PresentationFormat>Skjermfremvisning (4:3)</PresentationFormat>
  <Paragraphs>281</Paragraphs>
  <Slides>30</Slides>
  <Notes>26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30</vt:i4>
      </vt:variant>
    </vt:vector>
  </HeadingPairs>
  <TitlesOfParts>
    <vt:vector size="31" baseType="lpstr">
      <vt:lpstr>Office-tema</vt:lpstr>
      <vt:lpstr>PowerPoint-presentasjon</vt:lpstr>
      <vt:lpstr>Outline</vt:lpstr>
      <vt:lpstr>PowerPoint-presentasjon</vt:lpstr>
      <vt:lpstr>PowerPoint-presentasjon</vt:lpstr>
      <vt:lpstr>The ESS Questionnaire Design Process 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Comments</vt:lpstr>
      <vt:lpstr>Measurement concepts</vt:lpstr>
      <vt:lpstr>Question for Climate Change Cause - preview</vt:lpstr>
      <vt:lpstr>PowerPoint-presentasjon</vt:lpstr>
      <vt:lpstr>PowerPoint-presentasjon</vt:lpstr>
      <vt:lpstr>Response domain - types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    This presentation is offered under license CC-BY 4.0  The license does not apply to the following copyrighted material used in this presentation:</vt:lpstr>
      <vt:lpstr>QDDT Architecture</vt:lpstr>
    </vt:vector>
  </TitlesOfParts>
  <Company>Norsk Samfunnsvitenskapelig Datatjeneste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Hilde Orten</dc:creator>
  <cp:lastModifiedBy>Hilde Orten</cp:lastModifiedBy>
  <cp:revision>138</cp:revision>
  <dcterms:created xsi:type="dcterms:W3CDTF">2018-11-19T14:29:54Z</dcterms:created>
  <dcterms:modified xsi:type="dcterms:W3CDTF">2018-12-11T09:00:58Z</dcterms:modified>
</cp:coreProperties>
</file>